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59" r:id="rId4"/>
    <p:sldId id="299" r:id="rId5"/>
    <p:sldId id="262" r:id="rId6"/>
    <p:sldId id="300" r:id="rId7"/>
    <p:sldId id="301" r:id="rId8"/>
    <p:sldId id="265" r:id="rId9"/>
    <p:sldId id="302" r:id="rId10"/>
    <p:sldId id="261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66" autoAdjust="0"/>
    <p:restoredTop sz="92086" autoAdjust="0"/>
  </p:normalViewPr>
  <p:slideViewPr>
    <p:cSldViewPr>
      <p:cViewPr>
        <p:scale>
          <a:sx n="50" d="100"/>
          <a:sy n="50" d="100"/>
        </p:scale>
        <p:origin x="1572" y="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F2DC3C-1D9E-4F2B-957F-1AED29077D82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7BBAC63B-57DB-4D4D-B1DF-ABB6F0715CAF}">
      <dgm:prSet phldrT="[Texto]"/>
      <dgm:spPr/>
      <dgm:t>
        <a:bodyPr/>
        <a:lstStyle/>
        <a:p>
          <a:r>
            <a:rPr lang="es-MX" dirty="0" smtClean="0"/>
            <a:t>PRIMERAS CIVILIZACIONES</a:t>
          </a:r>
          <a:endParaRPr lang="es-MX" dirty="0"/>
        </a:p>
      </dgm:t>
    </dgm:pt>
    <dgm:pt modelId="{FB45FF49-7EAA-4255-959D-EC1F708EF3A4}" type="parTrans" cxnId="{AD4E1EB7-1DCB-4F2C-864E-5D1C290E41E0}">
      <dgm:prSet/>
      <dgm:spPr/>
      <dgm:t>
        <a:bodyPr/>
        <a:lstStyle/>
        <a:p>
          <a:endParaRPr lang="es-MX"/>
        </a:p>
      </dgm:t>
    </dgm:pt>
    <dgm:pt modelId="{460244F4-F04D-4AE1-8140-3297C3DDD73E}" type="sibTrans" cxnId="{AD4E1EB7-1DCB-4F2C-864E-5D1C290E41E0}">
      <dgm:prSet/>
      <dgm:spPr/>
      <dgm:t>
        <a:bodyPr/>
        <a:lstStyle/>
        <a:p>
          <a:endParaRPr lang="es-MX"/>
        </a:p>
      </dgm:t>
    </dgm:pt>
    <dgm:pt modelId="{E172F2F6-9892-4893-AB75-7356B21174F8}">
      <dgm:prSet phldrT="[Texto]"/>
      <dgm:spPr/>
      <dgm:t>
        <a:bodyPr/>
        <a:lstStyle/>
        <a:p>
          <a:r>
            <a:rPr lang="es-MX" dirty="0" smtClean="0"/>
            <a:t>IMPERIOS</a:t>
          </a:r>
        </a:p>
        <a:p>
          <a:r>
            <a:rPr lang="es-MX" dirty="0" smtClean="0"/>
            <a:t>  Babilónico</a:t>
          </a:r>
        </a:p>
        <a:p>
          <a:r>
            <a:rPr lang="es-MX" dirty="0" smtClean="0"/>
            <a:t>   Egipcio</a:t>
          </a:r>
        </a:p>
        <a:p>
          <a:r>
            <a:rPr lang="es-MX" dirty="0" smtClean="0"/>
            <a:t>    Griego</a:t>
          </a:r>
        </a:p>
        <a:p>
          <a:r>
            <a:rPr lang="es-MX" dirty="0" smtClean="0"/>
            <a:t>Aprovechan cambios climáticos para producir alimentos</a:t>
          </a:r>
          <a:endParaRPr lang="es-MX" dirty="0"/>
        </a:p>
      </dgm:t>
    </dgm:pt>
    <dgm:pt modelId="{C1123FB6-AA09-4FD0-8E81-315917055B83}" type="parTrans" cxnId="{4D21D258-E667-426D-AA80-AD425E8F7531}">
      <dgm:prSet/>
      <dgm:spPr/>
      <dgm:t>
        <a:bodyPr/>
        <a:lstStyle/>
        <a:p>
          <a:endParaRPr lang="es-MX"/>
        </a:p>
      </dgm:t>
    </dgm:pt>
    <dgm:pt modelId="{D7B02B7A-B8DB-439A-88D2-4FF5CBB0AAE9}" type="sibTrans" cxnId="{4D21D258-E667-426D-AA80-AD425E8F7531}">
      <dgm:prSet/>
      <dgm:spPr/>
      <dgm:t>
        <a:bodyPr/>
        <a:lstStyle/>
        <a:p>
          <a:endParaRPr lang="es-MX"/>
        </a:p>
      </dgm:t>
    </dgm:pt>
    <dgm:pt modelId="{B8B01BAF-8C00-4117-9700-A53073C0B809}">
      <dgm:prSet phldrT="[Texto]"/>
      <dgm:spPr/>
      <dgm:t>
        <a:bodyPr/>
        <a:lstStyle/>
        <a:p>
          <a:r>
            <a:rPr lang="es-MX" dirty="0" smtClean="0"/>
            <a:t>FUNDAMENTOS TEORICO PRACTICOS</a:t>
          </a:r>
          <a:endParaRPr lang="es-MX" dirty="0"/>
        </a:p>
      </dgm:t>
    </dgm:pt>
    <dgm:pt modelId="{CB5938A5-67C1-4CC3-99EE-CF39A98066B0}" type="parTrans" cxnId="{3C085D19-A2A6-4ED0-9BDE-9F558A7BCAAB}">
      <dgm:prSet/>
      <dgm:spPr/>
      <dgm:t>
        <a:bodyPr/>
        <a:lstStyle/>
        <a:p>
          <a:endParaRPr lang="es-MX"/>
        </a:p>
      </dgm:t>
    </dgm:pt>
    <dgm:pt modelId="{6C85624D-286F-4F9F-A5BB-16A52CC7B577}" type="sibTrans" cxnId="{3C085D19-A2A6-4ED0-9BDE-9F558A7BCAAB}">
      <dgm:prSet/>
      <dgm:spPr/>
      <dgm:t>
        <a:bodyPr/>
        <a:lstStyle/>
        <a:p>
          <a:endParaRPr lang="es-MX"/>
        </a:p>
      </dgm:t>
    </dgm:pt>
    <dgm:pt modelId="{28390EEE-6045-4D6B-9A38-1FB80A07F166}">
      <dgm:prSet phldrT="[Texto]"/>
      <dgm:spPr/>
      <dgm:t>
        <a:bodyPr/>
        <a:lstStyle/>
        <a:p>
          <a:r>
            <a:rPr lang="es-MX" dirty="0" smtClean="0"/>
            <a:t>FINALES DEL SIGLO XVIII.  PARLAMENTO BRITANICO, presenta los planes de gastos del reino y se daban pautas sobre su posible ejecución y control</a:t>
          </a:r>
          <a:endParaRPr lang="es-MX" dirty="0"/>
        </a:p>
      </dgm:t>
    </dgm:pt>
    <dgm:pt modelId="{76E45869-655F-44CA-AC07-1F91DDFBB93D}" type="parTrans" cxnId="{426B2BDE-710E-4373-B3E0-FACE0A0768E5}">
      <dgm:prSet/>
      <dgm:spPr/>
      <dgm:t>
        <a:bodyPr/>
        <a:lstStyle/>
        <a:p>
          <a:endParaRPr lang="es-MX"/>
        </a:p>
      </dgm:t>
    </dgm:pt>
    <dgm:pt modelId="{08D1BB20-2481-4D02-B12B-643E5B165BF9}" type="sibTrans" cxnId="{426B2BDE-710E-4373-B3E0-FACE0A0768E5}">
      <dgm:prSet/>
      <dgm:spPr/>
      <dgm:t>
        <a:bodyPr/>
        <a:lstStyle/>
        <a:p>
          <a:endParaRPr lang="es-MX"/>
        </a:p>
      </dgm:t>
    </dgm:pt>
    <dgm:pt modelId="{7654D6C7-778C-4484-AE8A-78BCFB406EE9}">
      <dgm:prSet phldrT="[Texto]"/>
      <dgm:spPr/>
      <dgm:t>
        <a:bodyPr/>
        <a:lstStyle/>
        <a:p>
          <a:r>
            <a:rPr lang="es-MX" dirty="0" smtClean="0"/>
            <a:t>Sistema presupuestal</a:t>
          </a:r>
          <a:endParaRPr lang="es-MX" dirty="0"/>
        </a:p>
      </dgm:t>
    </dgm:pt>
    <dgm:pt modelId="{E323D6F7-7D2D-4300-B076-5198C7F1AF07}" type="parTrans" cxnId="{F23E463C-C47E-4B77-801D-80A9ED73A8B7}">
      <dgm:prSet/>
      <dgm:spPr/>
      <dgm:t>
        <a:bodyPr/>
        <a:lstStyle/>
        <a:p>
          <a:endParaRPr lang="es-MX"/>
        </a:p>
      </dgm:t>
    </dgm:pt>
    <dgm:pt modelId="{3B8C9F85-F216-4CBC-B51A-778B8072C2CD}" type="sibTrans" cxnId="{F23E463C-C47E-4B77-801D-80A9ED73A8B7}">
      <dgm:prSet/>
      <dgm:spPr/>
      <dgm:t>
        <a:bodyPr/>
        <a:lstStyle/>
        <a:p>
          <a:endParaRPr lang="es-MX"/>
        </a:p>
      </dgm:t>
    </dgm:pt>
    <dgm:pt modelId="{B5979312-4E77-4917-AA34-05E402723F56}">
      <dgm:prSet phldrT="[Texto]"/>
      <dgm:spPr/>
      <dgm:t>
        <a:bodyPr/>
        <a:lstStyle/>
        <a:p>
          <a:r>
            <a:rPr lang="es-MX" dirty="0" smtClean="0"/>
            <a:t>1820 Francia  sector gubernamental</a:t>
          </a:r>
        </a:p>
        <a:p>
          <a:r>
            <a:rPr lang="es-MX" dirty="0" smtClean="0"/>
            <a:t>1821 EU elemento de control del gasto público y herramienta presupuestal</a:t>
          </a:r>
          <a:endParaRPr lang="es-MX" dirty="0"/>
        </a:p>
      </dgm:t>
    </dgm:pt>
    <dgm:pt modelId="{0126AD5E-0BE4-4C3D-9888-CB4E20556938}" type="parTrans" cxnId="{CAAB55FE-F86C-4980-9EC6-E9FA238F1817}">
      <dgm:prSet/>
      <dgm:spPr/>
      <dgm:t>
        <a:bodyPr/>
        <a:lstStyle/>
        <a:p>
          <a:endParaRPr lang="es-MX"/>
        </a:p>
      </dgm:t>
    </dgm:pt>
    <dgm:pt modelId="{52A2DE78-6FD2-4082-B177-80C25DBC6B6E}" type="sibTrans" cxnId="{CAAB55FE-F86C-4980-9EC6-E9FA238F1817}">
      <dgm:prSet/>
      <dgm:spPr/>
      <dgm:t>
        <a:bodyPr/>
        <a:lstStyle/>
        <a:p>
          <a:endParaRPr lang="es-MX"/>
        </a:p>
      </dgm:t>
    </dgm:pt>
    <dgm:pt modelId="{771D1ED5-A5BA-444F-A521-739E798ADA9F}" type="pres">
      <dgm:prSet presAssocID="{8EF2DC3C-1D9E-4F2B-957F-1AED29077D82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22BE7FE9-1D5B-40BA-977C-B8BD996569AE}" type="pres">
      <dgm:prSet presAssocID="{7BBAC63B-57DB-4D4D-B1DF-ABB6F0715CAF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CC2FEFF-2D47-4525-B405-DD5F76AE60A9}" type="pres">
      <dgm:prSet presAssocID="{7BBAC63B-57DB-4D4D-B1DF-ABB6F0715CAF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E10AE0A-BCF1-40C0-9C33-387CE6EB44B1}" type="pres">
      <dgm:prSet presAssocID="{B8B01BAF-8C00-4117-9700-A53073C0B809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30EF37-EDE0-4106-91AA-67F4655E4775}" type="pres">
      <dgm:prSet presAssocID="{B8B01BAF-8C00-4117-9700-A53073C0B809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30C99E5-E7AC-4EF7-83B2-9855C3FD8C48}" type="pres">
      <dgm:prSet presAssocID="{7654D6C7-778C-4484-AE8A-78BCFB406EE9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674F7DD-C359-468A-A02D-E36937C2CD22}" type="pres">
      <dgm:prSet presAssocID="{7654D6C7-778C-4484-AE8A-78BCFB406EE9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D21D258-E667-426D-AA80-AD425E8F7531}" srcId="{7BBAC63B-57DB-4D4D-B1DF-ABB6F0715CAF}" destId="{E172F2F6-9892-4893-AB75-7356B21174F8}" srcOrd="0" destOrd="0" parTransId="{C1123FB6-AA09-4FD0-8E81-315917055B83}" sibTransId="{D7B02B7A-B8DB-439A-88D2-4FF5CBB0AAE9}"/>
    <dgm:cxn modelId="{8C83AB24-F03B-4876-BE4E-B23D94FF7631}" type="presOf" srcId="{8EF2DC3C-1D9E-4F2B-957F-1AED29077D82}" destId="{771D1ED5-A5BA-444F-A521-739E798ADA9F}" srcOrd="0" destOrd="0" presId="urn:microsoft.com/office/officeart/2009/3/layout/IncreasingArrowsProcess"/>
    <dgm:cxn modelId="{D66AD4FC-576C-411C-8958-E5265C87E911}" type="presOf" srcId="{E172F2F6-9892-4893-AB75-7356B21174F8}" destId="{9CC2FEFF-2D47-4525-B405-DD5F76AE60A9}" srcOrd="0" destOrd="0" presId="urn:microsoft.com/office/officeart/2009/3/layout/IncreasingArrowsProcess"/>
    <dgm:cxn modelId="{1C5FF900-4091-4307-A3F8-CC0379C8C4FD}" type="presOf" srcId="{B8B01BAF-8C00-4117-9700-A53073C0B809}" destId="{FE10AE0A-BCF1-40C0-9C33-387CE6EB44B1}" srcOrd="0" destOrd="0" presId="urn:microsoft.com/office/officeart/2009/3/layout/IncreasingArrowsProcess"/>
    <dgm:cxn modelId="{20671945-5E68-4B94-9284-4B4E286BF10F}" type="presOf" srcId="{7BBAC63B-57DB-4D4D-B1DF-ABB6F0715CAF}" destId="{22BE7FE9-1D5B-40BA-977C-B8BD996569AE}" srcOrd="0" destOrd="0" presId="urn:microsoft.com/office/officeart/2009/3/layout/IncreasingArrowsProcess"/>
    <dgm:cxn modelId="{CAAB55FE-F86C-4980-9EC6-E9FA238F1817}" srcId="{7654D6C7-778C-4484-AE8A-78BCFB406EE9}" destId="{B5979312-4E77-4917-AA34-05E402723F56}" srcOrd="0" destOrd="0" parTransId="{0126AD5E-0BE4-4C3D-9888-CB4E20556938}" sibTransId="{52A2DE78-6FD2-4082-B177-80C25DBC6B6E}"/>
    <dgm:cxn modelId="{B024EC9E-2ED3-4623-98BB-C8E56C83B859}" type="presOf" srcId="{28390EEE-6045-4D6B-9A38-1FB80A07F166}" destId="{BF30EF37-EDE0-4106-91AA-67F4655E4775}" srcOrd="0" destOrd="0" presId="urn:microsoft.com/office/officeart/2009/3/layout/IncreasingArrowsProcess"/>
    <dgm:cxn modelId="{BFE73D60-2B69-491B-81F6-AE20D809BD7F}" type="presOf" srcId="{B5979312-4E77-4917-AA34-05E402723F56}" destId="{3674F7DD-C359-468A-A02D-E36937C2CD22}" srcOrd="0" destOrd="0" presId="urn:microsoft.com/office/officeart/2009/3/layout/IncreasingArrowsProcess"/>
    <dgm:cxn modelId="{426B2BDE-710E-4373-B3E0-FACE0A0768E5}" srcId="{B8B01BAF-8C00-4117-9700-A53073C0B809}" destId="{28390EEE-6045-4D6B-9A38-1FB80A07F166}" srcOrd="0" destOrd="0" parTransId="{76E45869-655F-44CA-AC07-1F91DDFBB93D}" sibTransId="{08D1BB20-2481-4D02-B12B-643E5B165BF9}"/>
    <dgm:cxn modelId="{3C085D19-A2A6-4ED0-9BDE-9F558A7BCAAB}" srcId="{8EF2DC3C-1D9E-4F2B-957F-1AED29077D82}" destId="{B8B01BAF-8C00-4117-9700-A53073C0B809}" srcOrd="1" destOrd="0" parTransId="{CB5938A5-67C1-4CC3-99EE-CF39A98066B0}" sibTransId="{6C85624D-286F-4F9F-A5BB-16A52CC7B577}"/>
    <dgm:cxn modelId="{F23E463C-C47E-4B77-801D-80A9ED73A8B7}" srcId="{8EF2DC3C-1D9E-4F2B-957F-1AED29077D82}" destId="{7654D6C7-778C-4484-AE8A-78BCFB406EE9}" srcOrd="2" destOrd="0" parTransId="{E323D6F7-7D2D-4300-B076-5198C7F1AF07}" sibTransId="{3B8C9F85-F216-4CBC-B51A-778B8072C2CD}"/>
    <dgm:cxn modelId="{3171FC8A-2F8C-4119-A0AE-C24F5022CD2D}" type="presOf" srcId="{7654D6C7-778C-4484-AE8A-78BCFB406EE9}" destId="{C30C99E5-E7AC-4EF7-83B2-9855C3FD8C48}" srcOrd="0" destOrd="0" presId="urn:microsoft.com/office/officeart/2009/3/layout/IncreasingArrowsProcess"/>
    <dgm:cxn modelId="{AD4E1EB7-1DCB-4F2C-864E-5D1C290E41E0}" srcId="{8EF2DC3C-1D9E-4F2B-957F-1AED29077D82}" destId="{7BBAC63B-57DB-4D4D-B1DF-ABB6F0715CAF}" srcOrd="0" destOrd="0" parTransId="{FB45FF49-7EAA-4255-959D-EC1F708EF3A4}" sibTransId="{460244F4-F04D-4AE1-8140-3297C3DDD73E}"/>
    <dgm:cxn modelId="{2C83F9FD-67BB-4CF9-B7DE-D98063B20F9E}" type="presParOf" srcId="{771D1ED5-A5BA-444F-A521-739E798ADA9F}" destId="{22BE7FE9-1D5B-40BA-977C-B8BD996569AE}" srcOrd="0" destOrd="0" presId="urn:microsoft.com/office/officeart/2009/3/layout/IncreasingArrowsProcess"/>
    <dgm:cxn modelId="{88DB790D-FA8C-4A79-9652-56A4BAA7AF22}" type="presParOf" srcId="{771D1ED5-A5BA-444F-A521-739E798ADA9F}" destId="{9CC2FEFF-2D47-4525-B405-DD5F76AE60A9}" srcOrd="1" destOrd="0" presId="urn:microsoft.com/office/officeart/2009/3/layout/IncreasingArrowsProcess"/>
    <dgm:cxn modelId="{55B5454B-C46B-4099-9DF5-862AED5D8704}" type="presParOf" srcId="{771D1ED5-A5BA-444F-A521-739E798ADA9F}" destId="{FE10AE0A-BCF1-40C0-9C33-387CE6EB44B1}" srcOrd="2" destOrd="0" presId="urn:microsoft.com/office/officeart/2009/3/layout/IncreasingArrowsProcess"/>
    <dgm:cxn modelId="{C4DC9CF9-767C-446D-84B7-F15FCF8060EA}" type="presParOf" srcId="{771D1ED5-A5BA-444F-A521-739E798ADA9F}" destId="{BF30EF37-EDE0-4106-91AA-67F4655E4775}" srcOrd="3" destOrd="0" presId="urn:microsoft.com/office/officeart/2009/3/layout/IncreasingArrowsProcess"/>
    <dgm:cxn modelId="{CF1892B8-E508-4543-BE2B-A84E4D944085}" type="presParOf" srcId="{771D1ED5-A5BA-444F-A521-739E798ADA9F}" destId="{C30C99E5-E7AC-4EF7-83B2-9855C3FD8C48}" srcOrd="4" destOrd="0" presId="urn:microsoft.com/office/officeart/2009/3/layout/IncreasingArrowsProcess"/>
    <dgm:cxn modelId="{8931BB53-CD96-4878-B51D-002594AAC873}" type="presParOf" srcId="{771D1ED5-A5BA-444F-A521-739E798ADA9F}" destId="{3674F7DD-C359-468A-A02D-E36937C2CD22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787689-41AE-40B3-831B-962D1B13BA93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B0D2722-811B-4AE4-BF1D-CF185358A908}">
      <dgm:prSet phldrT="[Texto]"/>
      <dgm:spPr/>
      <dgm:t>
        <a:bodyPr/>
        <a:lstStyle/>
        <a:p>
          <a:r>
            <a:rPr lang="es-MX" dirty="0" smtClean="0"/>
            <a:t>Sector privado </a:t>
          </a:r>
          <a:endParaRPr lang="es-MX" dirty="0"/>
        </a:p>
      </dgm:t>
    </dgm:pt>
    <dgm:pt modelId="{D290D430-919F-4A9B-8673-CE1D978CB989}" type="parTrans" cxnId="{46871C08-FEFA-4AFD-A3AD-7FE4E477B8F3}">
      <dgm:prSet/>
      <dgm:spPr/>
      <dgm:t>
        <a:bodyPr/>
        <a:lstStyle/>
        <a:p>
          <a:endParaRPr lang="es-MX"/>
        </a:p>
      </dgm:t>
    </dgm:pt>
    <dgm:pt modelId="{0448F162-2516-46E1-AB4E-FB802DE0907D}" type="sibTrans" cxnId="{46871C08-FEFA-4AFD-A3AD-7FE4E477B8F3}">
      <dgm:prSet/>
      <dgm:spPr/>
      <dgm:t>
        <a:bodyPr/>
        <a:lstStyle/>
        <a:p>
          <a:endParaRPr lang="es-MX"/>
        </a:p>
      </dgm:t>
    </dgm:pt>
    <dgm:pt modelId="{4E569FC6-F1EC-47C9-B939-4509BCF46F49}">
      <dgm:prSet phldrT="[Texto]"/>
      <dgm:spPr/>
      <dgm:t>
        <a:bodyPr/>
        <a:lstStyle/>
        <a:p>
          <a:r>
            <a:rPr lang="es-MX" dirty="0" smtClean="0"/>
            <a:t>1912  Y 1925  observa beneficios del presupuesto para controlar los gastos y designar recursos para obtener márgenes de rendimiento adecuados</a:t>
          </a:r>
          <a:endParaRPr lang="es-MX" dirty="0"/>
        </a:p>
      </dgm:t>
    </dgm:pt>
    <dgm:pt modelId="{2457F1FB-675E-47CB-AB6C-087B2C29916A}" type="parTrans" cxnId="{11D25DD1-6175-4F16-98FF-70EBCC827BAA}">
      <dgm:prSet/>
      <dgm:spPr/>
      <dgm:t>
        <a:bodyPr/>
        <a:lstStyle/>
        <a:p>
          <a:endParaRPr lang="es-MX"/>
        </a:p>
      </dgm:t>
    </dgm:pt>
    <dgm:pt modelId="{986EB316-D3E5-45AE-9FAA-9BCD99F7EB20}" type="sibTrans" cxnId="{11D25DD1-6175-4F16-98FF-70EBCC827BAA}">
      <dgm:prSet/>
      <dgm:spPr/>
      <dgm:t>
        <a:bodyPr/>
        <a:lstStyle/>
        <a:p>
          <a:endParaRPr lang="es-MX"/>
        </a:p>
      </dgm:t>
    </dgm:pt>
    <dgm:pt modelId="{F35D12CE-7C38-41B2-8DD2-256BDEA5A0D0}">
      <dgm:prSet phldrT="[Texto]"/>
      <dgm:spPr/>
      <dgm:t>
        <a:bodyPr/>
        <a:lstStyle/>
        <a:p>
          <a:r>
            <a:rPr lang="es-MX" dirty="0" smtClean="0"/>
            <a:t>Westinghouse Company</a:t>
          </a:r>
          <a:endParaRPr lang="es-MX" dirty="0"/>
        </a:p>
      </dgm:t>
    </dgm:pt>
    <dgm:pt modelId="{A3D97C8D-C8F0-4490-88B9-E0D9EBF760DD}" type="parTrans" cxnId="{0D70D933-3234-4580-AF38-08723AB3F834}">
      <dgm:prSet/>
      <dgm:spPr/>
      <dgm:t>
        <a:bodyPr/>
        <a:lstStyle/>
        <a:p>
          <a:endParaRPr lang="es-MX"/>
        </a:p>
      </dgm:t>
    </dgm:pt>
    <dgm:pt modelId="{38D0C3B3-C7B3-42DD-95C7-E31500821E62}" type="sibTrans" cxnId="{0D70D933-3234-4580-AF38-08723AB3F834}">
      <dgm:prSet/>
      <dgm:spPr/>
      <dgm:t>
        <a:bodyPr/>
        <a:lstStyle/>
        <a:p>
          <a:endParaRPr lang="es-MX"/>
        </a:p>
      </dgm:t>
    </dgm:pt>
    <dgm:pt modelId="{A2CC9F08-A1D4-471D-91FA-BC0BA7144F11}">
      <dgm:prSet phldrT="[Texto]"/>
      <dgm:spPr/>
      <dgm:t>
        <a:bodyPr/>
        <a:lstStyle/>
        <a:p>
          <a:r>
            <a:rPr lang="es-MX" dirty="0" smtClean="0"/>
            <a:t>Adoptó el sistema de costos estándar, y el sistema de presupuesto flexible</a:t>
          </a:r>
          <a:endParaRPr lang="es-MX" dirty="0"/>
        </a:p>
      </dgm:t>
    </dgm:pt>
    <dgm:pt modelId="{234258D5-0BC2-40DB-BB9F-316034954AFE}" type="parTrans" cxnId="{FF34D8AD-7751-4EDB-8761-926096BF8BFD}">
      <dgm:prSet/>
      <dgm:spPr/>
      <dgm:t>
        <a:bodyPr/>
        <a:lstStyle/>
        <a:p>
          <a:endParaRPr lang="es-MX"/>
        </a:p>
      </dgm:t>
    </dgm:pt>
    <dgm:pt modelId="{C493963A-665F-4132-ABC5-F0E21F00029C}" type="sibTrans" cxnId="{FF34D8AD-7751-4EDB-8761-926096BF8BFD}">
      <dgm:prSet/>
      <dgm:spPr/>
      <dgm:t>
        <a:bodyPr/>
        <a:lstStyle/>
        <a:p>
          <a:endParaRPr lang="es-MX"/>
        </a:p>
      </dgm:t>
    </dgm:pt>
    <dgm:pt modelId="{6BA20C18-7C8F-4ABB-8A57-E7CC7AD14DA7}">
      <dgm:prSet phldrT="[Texto]"/>
      <dgm:spPr/>
      <dgm:t>
        <a:bodyPr/>
        <a:lstStyle/>
        <a:p>
          <a:r>
            <a:rPr lang="es-MX" dirty="0" smtClean="0"/>
            <a:t>Innovación y análisis</a:t>
          </a:r>
          <a:endParaRPr lang="es-MX" dirty="0"/>
        </a:p>
      </dgm:t>
    </dgm:pt>
    <dgm:pt modelId="{248576E2-5B57-4043-958D-B03801EF1FAD}" type="parTrans" cxnId="{97DDBB11-BAFA-4628-ACE0-384CB1498CF3}">
      <dgm:prSet/>
      <dgm:spPr/>
      <dgm:t>
        <a:bodyPr/>
        <a:lstStyle/>
        <a:p>
          <a:endParaRPr lang="es-MX"/>
        </a:p>
      </dgm:t>
    </dgm:pt>
    <dgm:pt modelId="{07F9C8D2-88AB-4950-AB64-4D6330AAFC5D}" type="sibTrans" cxnId="{97DDBB11-BAFA-4628-ACE0-384CB1498CF3}">
      <dgm:prSet/>
      <dgm:spPr/>
      <dgm:t>
        <a:bodyPr/>
        <a:lstStyle/>
        <a:p>
          <a:endParaRPr lang="es-MX"/>
        </a:p>
      </dgm:t>
    </dgm:pt>
    <dgm:pt modelId="{490EA235-2E1E-4635-B98B-CFE870DBB2B0}">
      <dgm:prSet phldrT="[Texto]"/>
      <dgm:spPr/>
      <dgm:t>
        <a:bodyPr/>
        <a:lstStyle/>
        <a:p>
          <a:r>
            <a:rPr lang="es-MX" dirty="0" smtClean="0"/>
            <a:t>Periodo de análisis y entendimientos profundos de costos,= promueve la necesidad de presupuestar   y programar</a:t>
          </a:r>
          <a:endParaRPr lang="es-MX" dirty="0"/>
        </a:p>
      </dgm:t>
    </dgm:pt>
    <dgm:pt modelId="{A1E7FF18-2D11-4BEC-AFDE-892F5ADCFE3A}" type="parTrans" cxnId="{7A0EC788-8FB6-4713-AD29-F4C70BF0C39A}">
      <dgm:prSet/>
      <dgm:spPr/>
      <dgm:t>
        <a:bodyPr/>
        <a:lstStyle/>
        <a:p>
          <a:endParaRPr lang="es-MX"/>
        </a:p>
      </dgm:t>
    </dgm:pt>
    <dgm:pt modelId="{4CCF43BA-44CC-4400-B531-FA8654E6A17F}" type="sibTrans" cxnId="{7A0EC788-8FB6-4713-AD29-F4C70BF0C39A}">
      <dgm:prSet/>
      <dgm:spPr/>
      <dgm:t>
        <a:bodyPr/>
        <a:lstStyle/>
        <a:p>
          <a:endParaRPr lang="es-MX"/>
        </a:p>
      </dgm:t>
    </dgm:pt>
    <dgm:pt modelId="{7C4F6045-7D65-4955-8849-051B5465D854}" type="pres">
      <dgm:prSet presAssocID="{57787689-41AE-40B3-831B-962D1B13BA93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1E1B0AFF-6924-4426-B7E1-F3EB55EA196B}" type="pres">
      <dgm:prSet presAssocID="{CB0D2722-811B-4AE4-BF1D-CF185358A908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B4BC783-7272-4DAD-9C34-F684B3D2B6A9}" type="pres">
      <dgm:prSet presAssocID="{CB0D2722-811B-4AE4-BF1D-CF185358A908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986825-1E11-4404-B1FC-7656B638CA3D}" type="pres">
      <dgm:prSet presAssocID="{F35D12CE-7C38-41B2-8DD2-256BDEA5A0D0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8738973-7DB3-4EE6-9B1C-99717FEC762C}" type="pres">
      <dgm:prSet presAssocID="{F35D12CE-7C38-41B2-8DD2-256BDEA5A0D0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B2BBBD-E32D-441A-A1D9-CEF676468B64}" type="pres">
      <dgm:prSet presAssocID="{6BA20C18-7C8F-4ABB-8A57-E7CC7AD14DA7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5F8936F-1ECD-4534-AF5B-CC70033EF4EB}" type="pres">
      <dgm:prSet presAssocID="{6BA20C18-7C8F-4ABB-8A57-E7CC7AD14DA7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7DDBB11-BAFA-4628-ACE0-384CB1498CF3}" srcId="{57787689-41AE-40B3-831B-962D1B13BA93}" destId="{6BA20C18-7C8F-4ABB-8A57-E7CC7AD14DA7}" srcOrd="2" destOrd="0" parTransId="{248576E2-5B57-4043-958D-B03801EF1FAD}" sibTransId="{07F9C8D2-88AB-4950-AB64-4D6330AAFC5D}"/>
    <dgm:cxn modelId="{46871C08-FEFA-4AFD-A3AD-7FE4E477B8F3}" srcId="{57787689-41AE-40B3-831B-962D1B13BA93}" destId="{CB0D2722-811B-4AE4-BF1D-CF185358A908}" srcOrd="0" destOrd="0" parTransId="{D290D430-919F-4A9B-8673-CE1D978CB989}" sibTransId="{0448F162-2516-46E1-AB4E-FB802DE0907D}"/>
    <dgm:cxn modelId="{50165D00-3B18-4E0C-A367-9DF67D5087E7}" type="presOf" srcId="{F35D12CE-7C38-41B2-8DD2-256BDEA5A0D0}" destId="{A9986825-1E11-4404-B1FC-7656B638CA3D}" srcOrd="0" destOrd="0" presId="urn:microsoft.com/office/officeart/2009/3/layout/IncreasingArrowsProcess"/>
    <dgm:cxn modelId="{D5BBDCAE-DF93-4FD6-A759-3019A2C42634}" type="presOf" srcId="{4E569FC6-F1EC-47C9-B939-4509BCF46F49}" destId="{9B4BC783-7272-4DAD-9C34-F684B3D2B6A9}" srcOrd="0" destOrd="0" presId="urn:microsoft.com/office/officeart/2009/3/layout/IncreasingArrowsProcess"/>
    <dgm:cxn modelId="{DF8FAF0C-2942-490F-9016-8886B12700B9}" type="presOf" srcId="{57787689-41AE-40B3-831B-962D1B13BA93}" destId="{7C4F6045-7D65-4955-8849-051B5465D854}" srcOrd="0" destOrd="0" presId="urn:microsoft.com/office/officeart/2009/3/layout/IncreasingArrowsProcess"/>
    <dgm:cxn modelId="{FF34D8AD-7751-4EDB-8761-926096BF8BFD}" srcId="{F35D12CE-7C38-41B2-8DD2-256BDEA5A0D0}" destId="{A2CC9F08-A1D4-471D-91FA-BC0BA7144F11}" srcOrd="0" destOrd="0" parTransId="{234258D5-0BC2-40DB-BB9F-316034954AFE}" sibTransId="{C493963A-665F-4132-ABC5-F0E21F00029C}"/>
    <dgm:cxn modelId="{8E570FCF-F481-4400-B324-D2879F0E8044}" type="presOf" srcId="{490EA235-2E1E-4635-B98B-CFE870DBB2B0}" destId="{A5F8936F-1ECD-4534-AF5B-CC70033EF4EB}" srcOrd="0" destOrd="0" presId="urn:microsoft.com/office/officeart/2009/3/layout/IncreasingArrowsProcess"/>
    <dgm:cxn modelId="{1348E8B7-C749-4149-A2B5-AB4F7F5F1DCF}" type="presOf" srcId="{6BA20C18-7C8F-4ABB-8A57-E7CC7AD14DA7}" destId="{23B2BBBD-E32D-441A-A1D9-CEF676468B64}" srcOrd="0" destOrd="0" presId="urn:microsoft.com/office/officeart/2009/3/layout/IncreasingArrowsProcess"/>
    <dgm:cxn modelId="{7A0EC788-8FB6-4713-AD29-F4C70BF0C39A}" srcId="{6BA20C18-7C8F-4ABB-8A57-E7CC7AD14DA7}" destId="{490EA235-2E1E-4635-B98B-CFE870DBB2B0}" srcOrd="0" destOrd="0" parTransId="{A1E7FF18-2D11-4BEC-AFDE-892F5ADCFE3A}" sibTransId="{4CCF43BA-44CC-4400-B531-FA8654E6A17F}"/>
    <dgm:cxn modelId="{73FC511D-0292-411E-9D0A-557F2F9268C1}" type="presOf" srcId="{CB0D2722-811B-4AE4-BF1D-CF185358A908}" destId="{1E1B0AFF-6924-4426-B7E1-F3EB55EA196B}" srcOrd="0" destOrd="0" presId="urn:microsoft.com/office/officeart/2009/3/layout/IncreasingArrowsProcess"/>
    <dgm:cxn modelId="{98C30672-994C-438B-872C-2826EA557A49}" type="presOf" srcId="{A2CC9F08-A1D4-471D-91FA-BC0BA7144F11}" destId="{38738973-7DB3-4EE6-9B1C-99717FEC762C}" srcOrd="0" destOrd="0" presId="urn:microsoft.com/office/officeart/2009/3/layout/IncreasingArrowsProcess"/>
    <dgm:cxn modelId="{0D70D933-3234-4580-AF38-08723AB3F834}" srcId="{57787689-41AE-40B3-831B-962D1B13BA93}" destId="{F35D12CE-7C38-41B2-8DD2-256BDEA5A0D0}" srcOrd="1" destOrd="0" parTransId="{A3D97C8D-C8F0-4490-88B9-E0D9EBF760DD}" sibTransId="{38D0C3B3-C7B3-42DD-95C7-E31500821E62}"/>
    <dgm:cxn modelId="{11D25DD1-6175-4F16-98FF-70EBCC827BAA}" srcId="{CB0D2722-811B-4AE4-BF1D-CF185358A908}" destId="{4E569FC6-F1EC-47C9-B939-4509BCF46F49}" srcOrd="0" destOrd="0" parTransId="{2457F1FB-675E-47CB-AB6C-087B2C29916A}" sibTransId="{986EB316-D3E5-45AE-9FAA-9BCD99F7EB20}"/>
    <dgm:cxn modelId="{114711AA-719C-4F0D-9041-9DD66CE4CE1C}" type="presParOf" srcId="{7C4F6045-7D65-4955-8849-051B5465D854}" destId="{1E1B0AFF-6924-4426-B7E1-F3EB55EA196B}" srcOrd="0" destOrd="0" presId="urn:microsoft.com/office/officeart/2009/3/layout/IncreasingArrowsProcess"/>
    <dgm:cxn modelId="{8F3EE9DB-9FF3-4651-A0BD-38A0C762FCC4}" type="presParOf" srcId="{7C4F6045-7D65-4955-8849-051B5465D854}" destId="{9B4BC783-7272-4DAD-9C34-F684B3D2B6A9}" srcOrd="1" destOrd="0" presId="urn:microsoft.com/office/officeart/2009/3/layout/IncreasingArrowsProcess"/>
    <dgm:cxn modelId="{28BB2DD5-F244-4E38-BEEA-8CD043C6352F}" type="presParOf" srcId="{7C4F6045-7D65-4955-8849-051B5465D854}" destId="{A9986825-1E11-4404-B1FC-7656B638CA3D}" srcOrd="2" destOrd="0" presId="urn:microsoft.com/office/officeart/2009/3/layout/IncreasingArrowsProcess"/>
    <dgm:cxn modelId="{6FEE9219-415D-43A4-8D79-45AB54C3F4C1}" type="presParOf" srcId="{7C4F6045-7D65-4955-8849-051B5465D854}" destId="{38738973-7DB3-4EE6-9B1C-99717FEC762C}" srcOrd="3" destOrd="0" presId="urn:microsoft.com/office/officeart/2009/3/layout/IncreasingArrowsProcess"/>
    <dgm:cxn modelId="{9941D4D9-D1C0-4EF3-A9FA-4EE003464261}" type="presParOf" srcId="{7C4F6045-7D65-4955-8849-051B5465D854}" destId="{23B2BBBD-E32D-441A-A1D9-CEF676468B64}" srcOrd="4" destOrd="0" presId="urn:microsoft.com/office/officeart/2009/3/layout/IncreasingArrowsProcess"/>
    <dgm:cxn modelId="{1044F783-85C0-4F2B-A1BD-5C0A893FFFA0}" type="presParOf" srcId="{7C4F6045-7D65-4955-8849-051B5465D854}" destId="{A5F8936F-1ECD-4534-AF5B-CC70033EF4EB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18042B-EFDC-4CBF-A287-0C4E65B2EA4F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16ABDD5D-60A5-4064-A9F2-8C5734288B69}">
      <dgm:prSet phldrT="[Texto]" custT="1"/>
      <dgm:spPr>
        <a:gradFill flip="none" rotWithShape="1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es-MX" sz="1600" dirty="0" smtClean="0"/>
            <a:t>1930 Ginebra. 1er  Simposio Internacional de control presupuestal</a:t>
          </a:r>
          <a:endParaRPr lang="es-MX" sz="1600" dirty="0"/>
        </a:p>
      </dgm:t>
    </dgm:pt>
    <dgm:pt modelId="{F08E4560-DB9B-4AF6-99E8-F2A009F6711A}" type="parTrans" cxnId="{A98D81E4-DCEB-460C-B31D-FF2FCF47DACD}">
      <dgm:prSet/>
      <dgm:spPr/>
      <dgm:t>
        <a:bodyPr/>
        <a:lstStyle/>
        <a:p>
          <a:endParaRPr lang="es-MX"/>
        </a:p>
      </dgm:t>
    </dgm:pt>
    <dgm:pt modelId="{F0D5C920-7C5E-487D-BBEB-7202BF73AA76}" type="sibTrans" cxnId="{A98D81E4-DCEB-460C-B31D-FF2FCF47DACD}">
      <dgm:prSet/>
      <dgm:spPr/>
      <dgm:t>
        <a:bodyPr/>
        <a:lstStyle/>
        <a:p>
          <a:endParaRPr lang="es-MX"/>
        </a:p>
      </dgm:t>
    </dgm:pt>
    <dgm:pt modelId="{375C109E-367A-4176-9357-A45FB63E573B}">
      <dgm:prSet phldrT="[Texto]" custT="1"/>
      <dgm:spPr>
        <a:gradFill flip="none" rotWithShape="0">
          <a:gsLst>
            <a:gs pos="0">
              <a:schemeClr val="bg1">
                <a:lumMod val="95000"/>
                <a:shade val="30000"/>
                <a:satMod val="115000"/>
              </a:schemeClr>
            </a:gs>
            <a:gs pos="50000">
              <a:schemeClr val="bg1">
                <a:lumMod val="95000"/>
                <a:shade val="67500"/>
                <a:satMod val="115000"/>
              </a:schemeClr>
            </a:gs>
            <a:gs pos="100000">
              <a:schemeClr val="bg1">
                <a:lumMod val="95000"/>
                <a:shade val="100000"/>
                <a:satMod val="115000"/>
              </a:schemeClr>
            </a:gs>
          </a:gsLst>
          <a:lin ang="10800000" scaled="1"/>
          <a:tileRect/>
        </a:gradFill>
      </dgm:spPr>
      <dgm:t>
        <a:bodyPr/>
        <a:lstStyle/>
        <a:p>
          <a:r>
            <a:rPr lang="es-MX" sz="1600" dirty="0" smtClean="0"/>
            <a:t>1948 El Departamento de la Marina de Estados Unidos presentó por programas y actividades</a:t>
          </a:r>
          <a:endParaRPr lang="es-MX" sz="1600" dirty="0"/>
        </a:p>
      </dgm:t>
    </dgm:pt>
    <dgm:pt modelId="{1A4FF8CA-391F-40A2-A20B-C22E02D207A1}" type="parTrans" cxnId="{FEC28C4F-E631-4C57-A14E-1AC3EF70C0F2}">
      <dgm:prSet/>
      <dgm:spPr/>
      <dgm:t>
        <a:bodyPr/>
        <a:lstStyle/>
        <a:p>
          <a:endParaRPr lang="es-MX"/>
        </a:p>
      </dgm:t>
    </dgm:pt>
    <dgm:pt modelId="{800C5DA6-BF9D-41F8-AEDD-35B9D342C62D}" type="sibTrans" cxnId="{FEC28C4F-E631-4C57-A14E-1AC3EF70C0F2}">
      <dgm:prSet/>
      <dgm:spPr/>
      <dgm:t>
        <a:bodyPr/>
        <a:lstStyle/>
        <a:p>
          <a:endParaRPr lang="es-MX"/>
        </a:p>
      </dgm:t>
    </dgm:pt>
    <dgm:pt modelId="{6553A602-BCF5-44FB-9616-D0B7CAF43089}">
      <dgm:prSet phldrT="[Texto]" custT="1"/>
      <dgm:spPr>
        <a:gradFill flip="none" rotWithShape="0">
          <a:gsLst>
            <a:gs pos="0">
              <a:schemeClr val="accent1">
                <a:lumMod val="40000"/>
                <a:lumOff val="60000"/>
                <a:shade val="30000"/>
                <a:satMod val="115000"/>
              </a:schemeClr>
            </a:gs>
            <a:gs pos="50000">
              <a:schemeClr val="accent1">
                <a:lumMod val="40000"/>
                <a:lumOff val="60000"/>
                <a:shade val="67500"/>
                <a:satMod val="115000"/>
              </a:schemeClr>
            </a:gs>
            <a:gs pos="100000">
              <a:schemeClr val="accent1">
                <a:lumMod val="40000"/>
                <a:lumOff val="6000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es-MX" sz="1600" dirty="0" smtClean="0"/>
            <a:t>1961 </a:t>
          </a:r>
        </a:p>
        <a:p>
          <a:r>
            <a:rPr lang="es-MX" sz="1600" dirty="0" smtClean="0"/>
            <a:t>El Departamento de Defensa de Estados Unidos trabajó con un sistema de planeación por programas y presupuestos</a:t>
          </a:r>
          <a:endParaRPr lang="es-MX" sz="1600" dirty="0"/>
        </a:p>
      </dgm:t>
    </dgm:pt>
    <dgm:pt modelId="{1D5AE5C6-AC9D-4A5A-BA8B-E0214AE8C227}" type="parTrans" cxnId="{44060F3D-3BAD-48A6-BEF7-76196060F089}">
      <dgm:prSet/>
      <dgm:spPr/>
      <dgm:t>
        <a:bodyPr/>
        <a:lstStyle/>
        <a:p>
          <a:endParaRPr lang="es-MX"/>
        </a:p>
      </dgm:t>
    </dgm:pt>
    <dgm:pt modelId="{8F59B6D5-26F2-4A04-B072-E213D65FC7E9}" type="sibTrans" cxnId="{44060F3D-3BAD-48A6-BEF7-76196060F089}">
      <dgm:prSet/>
      <dgm:spPr/>
      <dgm:t>
        <a:bodyPr/>
        <a:lstStyle/>
        <a:p>
          <a:endParaRPr lang="es-MX"/>
        </a:p>
      </dgm:t>
    </dgm:pt>
    <dgm:pt modelId="{4087CE33-88CF-4E34-90D4-A5273E2A00F1}" type="pres">
      <dgm:prSet presAssocID="{1418042B-EFDC-4CBF-A287-0C4E65B2EA4F}" presName="arrowDiagram" presStyleCnt="0">
        <dgm:presLayoutVars>
          <dgm:chMax val="5"/>
          <dgm:dir/>
          <dgm:resizeHandles val="exact"/>
        </dgm:presLayoutVars>
      </dgm:prSet>
      <dgm:spPr/>
    </dgm:pt>
    <dgm:pt modelId="{52E1C4E5-E2F3-4731-BAC5-DF8151B214D4}" type="pres">
      <dgm:prSet presAssocID="{1418042B-EFDC-4CBF-A287-0C4E65B2EA4F}" presName="arrow" presStyleLbl="bgShp" presStyleIdx="0" presStyleCnt="1"/>
      <dgm:spPr/>
    </dgm:pt>
    <dgm:pt modelId="{DD6858F3-A5A0-4E70-8776-B14B64134F8E}" type="pres">
      <dgm:prSet presAssocID="{1418042B-EFDC-4CBF-A287-0C4E65B2EA4F}" presName="arrowDiagram3" presStyleCnt="0"/>
      <dgm:spPr/>
    </dgm:pt>
    <dgm:pt modelId="{D635A6DA-9C47-45EC-80E9-6F77CD9D58C9}" type="pres">
      <dgm:prSet presAssocID="{16ABDD5D-60A5-4064-A9F2-8C5734288B69}" presName="bullet3a" presStyleLbl="node1" presStyleIdx="0" presStyleCnt="3"/>
      <dgm:spPr/>
    </dgm:pt>
    <dgm:pt modelId="{E6BE6EEA-F70F-4F73-812C-C98690C23A71}" type="pres">
      <dgm:prSet presAssocID="{16ABDD5D-60A5-4064-A9F2-8C5734288B69}" presName="textBox3a" presStyleLbl="revTx" presStyleIdx="0" presStyleCnt="3" custScaleX="117759" custScaleY="94044" custLinFactNeighborX="5070" custLinFactNeighborY="1164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BD34489-B9C9-4096-BEE4-04FF5D48B680}" type="pres">
      <dgm:prSet presAssocID="{375C109E-367A-4176-9357-A45FB63E573B}" presName="bullet3b" presStyleLbl="node1" presStyleIdx="1" presStyleCnt="3"/>
      <dgm:spPr/>
    </dgm:pt>
    <dgm:pt modelId="{E2F4D58F-12E7-42CC-B8F0-7CEAAAD301BE}" type="pres">
      <dgm:prSet presAssocID="{375C109E-367A-4176-9357-A45FB63E573B}" presName="textBox3b" presStyleLbl="revTx" presStyleIdx="1" presStyleCnt="3" custScaleX="127530" custScaleY="68306" custLinFactNeighborX="17358" custLinFactNeighborY="-633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14AFFE6-490E-4617-BD4A-C2D35AB8F20D}" type="pres">
      <dgm:prSet presAssocID="{6553A602-BCF5-44FB-9616-D0B7CAF43089}" presName="bullet3c" presStyleLbl="node1" presStyleIdx="2" presStyleCnt="3"/>
      <dgm:spPr/>
    </dgm:pt>
    <dgm:pt modelId="{FF3E3BE7-2703-4A5B-BB64-965740699710}" type="pres">
      <dgm:prSet presAssocID="{6553A602-BCF5-44FB-9616-D0B7CAF43089}" presName="textBox3c" presStyleLbl="revTx" presStyleIdx="2" presStyleCnt="3" custScaleX="124722" custScaleY="73217" custLinFactNeighborX="28409" custLinFactNeighborY="-1039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EC28C4F-E631-4C57-A14E-1AC3EF70C0F2}" srcId="{1418042B-EFDC-4CBF-A287-0C4E65B2EA4F}" destId="{375C109E-367A-4176-9357-A45FB63E573B}" srcOrd="1" destOrd="0" parTransId="{1A4FF8CA-391F-40A2-A20B-C22E02D207A1}" sibTransId="{800C5DA6-BF9D-41F8-AEDD-35B9D342C62D}"/>
    <dgm:cxn modelId="{25705F43-91DD-4447-AAB6-F289BD7040AC}" type="presOf" srcId="{16ABDD5D-60A5-4064-A9F2-8C5734288B69}" destId="{E6BE6EEA-F70F-4F73-812C-C98690C23A71}" srcOrd="0" destOrd="0" presId="urn:microsoft.com/office/officeart/2005/8/layout/arrow2"/>
    <dgm:cxn modelId="{1B845085-5C84-4C80-9A65-F385FAE37767}" type="presOf" srcId="{6553A602-BCF5-44FB-9616-D0B7CAF43089}" destId="{FF3E3BE7-2703-4A5B-BB64-965740699710}" srcOrd="0" destOrd="0" presId="urn:microsoft.com/office/officeart/2005/8/layout/arrow2"/>
    <dgm:cxn modelId="{44060F3D-3BAD-48A6-BEF7-76196060F089}" srcId="{1418042B-EFDC-4CBF-A287-0C4E65B2EA4F}" destId="{6553A602-BCF5-44FB-9616-D0B7CAF43089}" srcOrd="2" destOrd="0" parTransId="{1D5AE5C6-AC9D-4A5A-BA8B-E0214AE8C227}" sibTransId="{8F59B6D5-26F2-4A04-B072-E213D65FC7E9}"/>
    <dgm:cxn modelId="{274F1971-DCA4-4CA9-BD61-E45D13B44107}" type="presOf" srcId="{1418042B-EFDC-4CBF-A287-0C4E65B2EA4F}" destId="{4087CE33-88CF-4E34-90D4-A5273E2A00F1}" srcOrd="0" destOrd="0" presId="urn:microsoft.com/office/officeart/2005/8/layout/arrow2"/>
    <dgm:cxn modelId="{A98D81E4-DCEB-460C-B31D-FF2FCF47DACD}" srcId="{1418042B-EFDC-4CBF-A287-0C4E65B2EA4F}" destId="{16ABDD5D-60A5-4064-A9F2-8C5734288B69}" srcOrd="0" destOrd="0" parTransId="{F08E4560-DB9B-4AF6-99E8-F2A009F6711A}" sibTransId="{F0D5C920-7C5E-487D-BBEB-7202BF73AA76}"/>
    <dgm:cxn modelId="{937754F5-B0BD-4E43-A6FB-97123888D922}" type="presOf" srcId="{375C109E-367A-4176-9357-A45FB63E573B}" destId="{E2F4D58F-12E7-42CC-B8F0-7CEAAAD301BE}" srcOrd="0" destOrd="0" presId="urn:microsoft.com/office/officeart/2005/8/layout/arrow2"/>
    <dgm:cxn modelId="{2EE54C4E-4918-4945-8BC0-B9343B6F3D3F}" type="presParOf" srcId="{4087CE33-88CF-4E34-90D4-A5273E2A00F1}" destId="{52E1C4E5-E2F3-4731-BAC5-DF8151B214D4}" srcOrd="0" destOrd="0" presId="urn:microsoft.com/office/officeart/2005/8/layout/arrow2"/>
    <dgm:cxn modelId="{42415B98-0E5B-42FE-ABF6-4208B2A58E20}" type="presParOf" srcId="{4087CE33-88CF-4E34-90D4-A5273E2A00F1}" destId="{DD6858F3-A5A0-4E70-8776-B14B64134F8E}" srcOrd="1" destOrd="0" presId="urn:microsoft.com/office/officeart/2005/8/layout/arrow2"/>
    <dgm:cxn modelId="{FDDD448C-A8C1-4BFA-A199-CD94C62E0047}" type="presParOf" srcId="{DD6858F3-A5A0-4E70-8776-B14B64134F8E}" destId="{D635A6DA-9C47-45EC-80E9-6F77CD9D58C9}" srcOrd="0" destOrd="0" presId="urn:microsoft.com/office/officeart/2005/8/layout/arrow2"/>
    <dgm:cxn modelId="{D9E7CC89-EC04-4D35-BE82-8A96669E75D6}" type="presParOf" srcId="{DD6858F3-A5A0-4E70-8776-B14B64134F8E}" destId="{E6BE6EEA-F70F-4F73-812C-C98690C23A71}" srcOrd="1" destOrd="0" presId="urn:microsoft.com/office/officeart/2005/8/layout/arrow2"/>
    <dgm:cxn modelId="{CA4F6773-1C05-4B73-B2B5-E41A8B8E61D4}" type="presParOf" srcId="{DD6858F3-A5A0-4E70-8776-B14B64134F8E}" destId="{CBD34489-B9C9-4096-BEE4-04FF5D48B680}" srcOrd="2" destOrd="0" presId="urn:microsoft.com/office/officeart/2005/8/layout/arrow2"/>
    <dgm:cxn modelId="{A3386454-E143-47C8-80D9-F0EC05E4BC42}" type="presParOf" srcId="{DD6858F3-A5A0-4E70-8776-B14B64134F8E}" destId="{E2F4D58F-12E7-42CC-B8F0-7CEAAAD301BE}" srcOrd="3" destOrd="0" presId="urn:microsoft.com/office/officeart/2005/8/layout/arrow2"/>
    <dgm:cxn modelId="{44B0EB13-471C-4BA8-9DC1-3B70DC653052}" type="presParOf" srcId="{DD6858F3-A5A0-4E70-8776-B14B64134F8E}" destId="{F14AFFE6-490E-4617-BD4A-C2D35AB8F20D}" srcOrd="4" destOrd="0" presId="urn:microsoft.com/office/officeart/2005/8/layout/arrow2"/>
    <dgm:cxn modelId="{B4DA3A4C-E5D0-4D65-9A4B-98A998DE1E4C}" type="presParOf" srcId="{DD6858F3-A5A0-4E70-8776-B14B64134F8E}" destId="{FF3E3BE7-2703-4A5B-BB64-965740699710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18042B-EFDC-4CBF-A287-0C4E65B2EA4F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16ABDD5D-60A5-4064-A9F2-8C5734288B69}">
      <dgm:prSet phldrT="[Texto]" custT="1"/>
      <dgm:spPr>
        <a:gradFill flip="none" rotWithShape="1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s-MX" sz="1600" dirty="0" smtClean="0"/>
            <a:t>1965  El gobierno de Estados Unidos creó el Depto. de presupuesto e incluyó el sistema planeación por programas y presupuestos</a:t>
          </a:r>
        </a:p>
        <a:p>
          <a:endParaRPr lang="es-MX" sz="1600" dirty="0"/>
        </a:p>
      </dgm:t>
    </dgm:pt>
    <dgm:pt modelId="{F08E4560-DB9B-4AF6-99E8-F2A009F6711A}" type="parTrans" cxnId="{A98D81E4-DCEB-460C-B31D-FF2FCF47DACD}">
      <dgm:prSet/>
      <dgm:spPr/>
      <dgm:t>
        <a:bodyPr/>
        <a:lstStyle/>
        <a:p>
          <a:endParaRPr lang="es-MX"/>
        </a:p>
      </dgm:t>
    </dgm:pt>
    <dgm:pt modelId="{F0D5C920-7C5E-487D-BBEB-7202BF73AA76}" type="sibTrans" cxnId="{A98D81E4-DCEB-460C-B31D-FF2FCF47DACD}">
      <dgm:prSet/>
      <dgm:spPr/>
      <dgm:t>
        <a:bodyPr/>
        <a:lstStyle/>
        <a:p>
          <a:endParaRPr lang="es-MX"/>
        </a:p>
      </dgm:t>
    </dgm:pt>
    <dgm:pt modelId="{375C109E-367A-4176-9357-A45FB63E573B}">
      <dgm:prSet phldrT="[Texto]" custT="1"/>
      <dgm:spPr>
        <a:gradFill flip="none" rotWithShape="0">
          <a:gsLst>
            <a:gs pos="0">
              <a:schemeClr val="bg1">
                <a:lumMod val="95000"/>
                <a:shade val="30000"/>
                <a:satMod val="115000"/>
              </a:schemeClr>
            </a:gs>
            <a:gs pos="50000">
              <a:schemeClr val="bg1">
                <a:lumMod val="95000"/>
                <a:shade val="67500"/>
                <a:satMod val="115000"/>
              </a:schemeClr>
            </a:gs>
            <a:gs pos="100000">
              <a:schemeClr val="bg1">
                <a:lumMod val="95000"/>
                <a:shade val="100000"/>
                <a:satMod val="115000"/>
              </a:schemeClr>
            </a:gs>
          </a:gsLst>
          <a:lin ang="10800000" scaled="1"/>
          <a:tileRect/>
        </a:gradFill>
      </dgm:spPr>
      <dgm:t>
        <a:bodyPr/>
        <a:lstStyle/>
        <a:p>
          <a:r>
            <a:rPr lang="es-MX" sz="1600" dirty="0" smtClean="0"/>
            <a:t>1970 Peter Pyhr de la Texas instruments perfecciona el presupuesto base cero y lo aplica Jimmy Carter  como gobernador en el estado de Georgia.</a:t>
          </a:r>
          <a:endParaRPr lang="es-MX" sz="1600" dirty="0"/>
        </a:p>
      </dgm:t>
    </dgm:pt>
    <dgm:pt modelId="{1A4FF8CA-391F-40A2-A20B-C22E02D207A1}" type="parTrans" cxnId="{FEC28C4F-E631-4C57-A14E-1AC3EF70C0F2}">
      <dgm:prSet/>
      <dgm:spPr/>
      <dgm:t>
        <a:bodyPr/>
        <a:lstStyle/>
        <a:p>
          <a:endParaRPr lang="es-MX"/>
        </a:p>
      </dgm:t>
    </dgm:pt>
    <dgm:pt modelId="{800C5DA6-BF9D-41F8-AEDD-35B9D342C62D}" type="sibTrans" cxnId="{FEC28C4F-E631-4C57-A14E-1AC3EF70C0F2}">
      <dgm:prSet/>
      <dgm:spPr/>
      <dgm:t>
        <a:bodyPr/>
        <a:lstStyle/>
        <a:p>
          <a:endParaRPr lang="es-MX"/>
        </a:p>
      </dgm:t>
    </dgm:pt>
    <dgm:pt modelId="{6553A602-BCF5-44FB-9616-D0B7CAF43089}">
      <dgm:prSet phldrT="[Texto]" custT="1"/>
      <dgm:spPr>
        <a:gradFill flip="none" rotWithShape="1">
          <a:gsLst>
            <a:gs pos="0">
              <a:schemeClr val="accent1">
                <a:lumMod val="40000"/>
                <a:lumOff val="60000"/>
                <a:shade val="30000"/>
                <a:satMod val="115000"/>
              </a:schemeClr>
            </a:gs>
            <a:gs pos="50000">
              <a:schemeClr val="accent1">
                <a:lumMod val="40000"/>
                <a:lumOff val="60000"/>
                <a:shade val="67500"/>
                <a:satMod val="115000"/>
              </a:schemeClr>
            </a:gs>
            <a:gs pos="100000">
              <a:schemeClr val="accent1">
                <a:lumMod val="40000"/>
                <a:lumOff val="6000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es-MX" sz="1600" dirty="0" smtClean="0"/>
            <a:t>Ultimas décadas </a:t>
          </a:r>
        </a:p>
        <a:p>
          <a:r>
            <a:rPr lang="es-MX" sz="1600" dirty="0" smtClean="0"/>
            <a:t>Importancia a los pronósticos de efectivo</a:t>
          </a:r>
        </a:p>
      </dgm:t>
    </dgm:pt>
    <dgm:pt modelId="{1D5AE5C6-AC9D-4A5A-BA8B-E0214AE8C227}" type="parTrans" cxnId="{44060F3D-3BAD-48A6-BEF7-76196060F089}">
      <dgm:prSet/>
      <dgm:spPr/>
      <dgm:t>
        <a:bodyPr/>
        <a:lstStyle/>
        <a:p>
          <a:endParaRPr lang="es-MX"/>
        </a:p>
      </dgm:t>
    </dgm:pt>
    <dgm:pt modelId="{8F59B6D5-26F2-4A04-B072-E213D65FC7E9}" type="sibTrans" cxnId="{44060F3D-3BAD-48A6-BEF7-76196060F089}">
      <dgm:prSet/>
      <dgm:spPr/>
      <dgm:t>
        <a:bodyPr/>
        <a:lstStyle/>
        <a:p>
          <a:endParaRPr lang="es-MX"/>
        </a:p>
      </dgm:t>
    </dgm:pt>
    <dgm:pt modelId="{4087CE33-88CF-4E34-90D4-A5273E2A00F1}" type="pres">
      <dgm:prSet presAssocID="{1418042B-EFDC-4CBF-A287-0C4E65B2EA4F}" presName="arrowDiagram" presStyleCnt="0">
        <dgm:presLayoutVars>
          <dgm:chMax val="5"/>
          <dgm:dir/>
          <dgm:resizeHandles val="exact"/>
        </dgm:presLayoutVars>
      </dgm:prSet>
      <dgm:spPr/>
    </dgm:pt>
    <dgm:pt modelId="{52E1C4E5-E2F3-4731-BAC5-DF8151B214D4}" type="pres">
      <dgm:prSet presAssocID="{1418042B-EFDC-4CBF-A287-0C4E65B2EA4F}" presName="arrow" presStyleLbl="bgShp" presStyleIdx="0" presStyleCnt="1" custLinFactNeighborY="-1416"/>
      <dgm:spPr/>
    </dgm:pt>
    <dgm:pt modelId="{DD6858F3-A5A0-4E70-8776-B14B64134F8E}" type="pres">
      <dgm:prSet presAssocID="{1418042B-EFDC-4CBF-A287-0C4E65B2EA4F}" presName="arrowDiagram3" presStyleCnt="0"/>
      <dgm:spPr/>
    </dgm:pt>
    <dgm:pt modelId="{D635A6DA-9C47-45EC-80E9-6F77CD9D58C9}" type="pres">
      <dgm:prSet presAssocID="{16ABDD5D-60A5-4064-A9F2-8C5734288B69}" presName="bullet3a" presStyleLbl="node1" presStyleIdx="0" presStyleCnt="3"/>
      <dgm:spPr/>
    </dgm:pt>
    <dgm:pt modelId="{E6BE6EEA-F70F-4F73-812C-C98690C23A71}" type="pres">
      <dgm:prSet presAssocID="{16ABDD5D-60A5-4064-A9F2-8C5734288B69}" presName="textBox3a" presStyleLbl="revTx" presStyleIdx="0" presStyleCnt="3" custScaleX="117181" custScaleY="131346" custLinFactNeighborX="16465" custLinFactNeighborY="196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BD34489-B9C9-4096-BEE4-04FF5D48B680}" type="pres">
      <dgm:prSet presAssocID="{375C109E-367A-4176-9357-A45FB63E573B}" presName="bullet3b" presStyleLbl="node1" presStyleIdx="1" presStyleCnt="3"/>
      <dgm:spPr/>
    </dgm:pt>
    <dgm:pt modelId="{E2F4D58F-12E7-42CC-B8F0-7CEAAAD301BE}" type="pres">
      <dgm:prSet presAssocID="{375C109E-367A-4176-9357-A45FB63E573B}" presName="textBox3b" presStyleLbl="revTx" presStyleIdx="1" presStyleCnt="3" custScaleX="120155" custScaleY="57156" custLinFactNeighborX="25646" custLinFactNeighborY="-3439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14AFFE6-490E-4617-BD4A-C2D35AB8F20D}" type="pres">
      <dgm:prSet presAssocID="{6553A602-BCF5-44FB-9616-D0B7CAF43089}" presName="bullet3c" presStyleLbl="node1" presStyleIdx="2" presStyleCnt="3"/>
      <dgm:spPr/>
    </dgm:pt>
    <dgm:pt modelId="{FF3E3BE7-2703-4A5B-BB64-965740699710}" type="pres">
      <dgm:prSet presAssocID="{6553A602-BCF5-44FB-9616-D0B7CAF43089}" presName="textBox3c" presStyleLbl="revTx" presStyleIdx="2" presStyleCnt="3" custScaleX="113135" custScaleY="34643" custLinFactNeighborX="28409" custLinFactNeighborY="-3989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EC28C4F-E631-4C57-A14E-1AC3EF70C0F2}" srcId="{1418042B-EFDC-4CBF-A287-0C4E65B2EA4F}" destId="{375C109E-367A-4176-9357-A45FB63E573B}" srcOrd="1" destOrd="0" parTransId="{1A4FF8CA-391F-40A2-A20B-C22E02D207A1}" sibTransId="{800C5DA6-BF9D-41F8-AEDD-35B9D342C62D}"/>
    <dgm:cxn modelId="{C005364D-CDA6-4DE9-BB94-7E8CF81A4305}" type="presOf" srcId="{1418042B-EFDC-4CBF-A287-0C4E65B2EA4F}" destId="{4087CE33-88CF-4E34-90D4-A5273E2A00F1}" srcOrd="0" destOrd="0" presId="urn:microsoft.com/office/officeart/2005/8/layout/arrow2"/>
    <dgm:cxn modelId="{E36B6B6E-9803-40D7-A690-37DBC103977C}" type="presOf" srcId="{375C109E-367A-4176-9357-A45FB63E573B}" destId="{E2F4D58F-12E7-42CC-B8F0-7CEAAAD301BE}" srcOrd="0" destOrd="0" presId="urn:microsoft.com/office/officeart/2005/8/layout/arrow2"/>
    <dgm:cxn modelId="{A4C3DA8C-8B78-4A5F-A34A-0DB2229430D8}" type="presOf" srcId="{16ABDD5D-60A5-4064-A9F2-8C5734288B69}" destId="{E6BE6EEA-F70F-4F73-812C-C98690C23A71}" srcOrd="0" destOrd="0" presId="urn:microsoft.com/office/officeart/2005/8/layout/arrow2"/>
    <dgm:cxn modelId="{44060F3D-3BAD-48A6-BEF7-76196060F089}" srcId="{1418042B-EFDC-4CBF-A287-0C4E65B2EA4F}" destId="{6553A602-BCF5-44FB-9616-D0B7CAF43089}" srcOrd="2" destOrd="0" parTransId="{1D5AE5C6-AC9D-4A5A-BA8B-E0214AE8C227}" sibTransId="{8F59B6D5-26F2-4A04-B072-E213D65FC7E9}"/>
    <dgm:cxn modelId="{A98D81E4-DCEB-460C-B31D-FF2FCF47DACD}" srcId="{1418042B-EFDC-4CBF-A287-0C4E65B2EA4F}" destId="{16ABDD5D-60A5-4064-A9F2-8C5734288B69}" srcOrd="0" destOrd="0" parTransId="{F08E4560-DB9B-4AF6-99E8-F2A009F6711A}" sibTransId="{F0D5C920-7C5E-487D-BBEB-7202BF73AA76}"/>
    <dgm:cxn modelId="{DA5D9932-B5DD-4E2B-9240-F27143CC3A47}" type="presOf" srcId="{6553A602-BCF5-44FB-9616-D0B7CAF43089}" destId="{FF3E3BE7-2703-4A5B-BB64-965740699710}" srcOrd="0" destOrd="0" presId="urn:microsoft.com/office/officeart/2005/8/layout/arrow2"/>
    <dgm:cxn modelId="{77401A5B-B888-4CFD-816A-5252AA7C0490}" type="presParOf" srcId="{4087CE33-88CF-4E34-90D4-A5273E2A00F1}" destId="{52E1C4E5-E2F3-4731-BAC5-DF8151B214D4}" srcOrd="0" destOrd="0" presId="urn:microsoft.com/office/officeart/2005/8/layout/arrow2"/>
    <dgm:cxn modelId="{85BF6047-C5BA-4D9A-9B51-F1E56BFB8522}" type="presParOf" srcId="{4087CE33-88CF-4E34-90D4-A5273E2A00F1}" destId="{DD6858F3-A5A0-4E70-8776-B14B64134F8E}" srcOrd="1" destOrd="0" presId="urn:microsoft.com/office/officeart/2005/8/layout/arrow2"/>
    <dgm:cxn modelId="{8F4C4CB7-A175-4481-9578-74567EB23B99}" type="presParOf" srcId="{DD6858F3-A5A0-4E70-8776-B14B64134F8E}" destId="{D635A6DA-9C47-45EC-80E9-6F77CD9D58C9}" srcOrd="0" destOrd="0" presId="urn:microsoft.com/office/officeart/2005/8/layout/arrow2"/>
    <dgm:cxn modelId="{FF1314AD-4ADA-40E2-8D0D-74DF26E21463}" type="presParOf" srcId="{DD6858F3-A5A0-4E70-8776-B14B64134F8E}" destId="{E6BE6EEA-F70F-4F73-812C-C98690C23A71}" srcOrd="1" destOrd="0" presId="urn:microsoft.com/office/officeart/2005/8/layout/arrow2"/>
    <dgm:cxn modelId="{3FB9AD69-0700-4F4C-9122-3E5812C953F8}" type="presParOf" srcId="{DD6858F3-A5A0-4E70-8776-B14B64134F8E}" destId="{CBD34489-B9C9-4096-BEE4-04FF5D48B680}" srcOrd="2" destOrd="0" presId="urn:microsoft.com/office/officeart/2005/8/layout/arrow2"/>
    <dgm:cxn modelId="{7564BEC0-9221-4879-86B0-52E00331ECA2}" type="presParOf" srcId="{DD6858F3-A5A0-4E70-8776-B14B64134F8E}" destId="{E2F4D58F-12E7-42CC-B8F0-7CEAAAD301BE}" srcOrd="3" destOrd="0" presId="urn:microsoft.com/office/officeart/2005/8/layout/arrow2"/>
    <dgm:cxn modelId="{1474136A-7B2D-40E5-A192-41BEBE28C4AF}" type="presParOf" srcId="{DD6858F3-A5A0-4E70-8776-B14B64134F8E}" destId="{F14AFFE6-490E-4617-BD4A-C2D35AB8F20D}" srcOrd="4" destOrd="0" presId="urn:microsoft.com/office/officeart/2005/8/layout/arrow2"/>
    <dgm:cxn modelId="{A322A191-6A58-4849-ABB5-AA8EFD0119CC}" type="presParOf" srcId="{DD6858F3-A5A0-4E70-8776-B14B64134F8E}" destId="{FF3E3BE7-2703-4A5B-BB64-965740699710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BE7FE9-1D5B-40BA-977C-B8BD996569AE}">
      <dsp:nvSpPr>
        <dsp:cNvPr id="0" name=""/>
        <dsp:cNvSpPr/>
      </dsp:nvSpPr>
      <dsp:spPr>
        <a:xfrm>
          <a:off x="0" y="263819"/>
          <a:ext cx="8229600" cy="119854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90269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PRIMERAS CIVILIZACIONES</a:t>
          </a:r>
          <a:endParaRPr lang="es-MX" sz="2200" kern="1200" dirty="0"/>
        </a:p>
      </dsp:txBody>
      <dsp:txXfrm>
        <a:off x="0" y="563455"/>
        <a:ext cx="7929964" cy="599271"/>
      </dsp:txXfrm>
    </dsp:sp>
    <dsp:sp modelId="{9CC2FEFF-2D47-4525-B405-DD5F76AE60A9}">
      <dsp:nvSpPr>
        <dsp:cNvPr id="0" name=""/>
        <dsp:cNvSpPr/>
      </dsp:nvSpPr>
      <dsp:spPr>
        <a:xfrm>
          <a:off x="0" y="1188069"/>
          <a:ext cx="2534716" cy="23088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IMPERIOS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  Babilónico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   Egipcio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    Griego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Aprovechan cambios climáticos para producir alimentos</a:t>
          </a:r>
          <a:endParaRPr lang="es-MX" sz="1800" kern="1200" dirty="0"/>
        </a:p>
      </dsp:txBody>
      <dsp:txXfrm>
        <a:off x="0" y="1188069"/>
        <a:ext cx="2534716" cy="2308835"/>
      </dsp:txXfrm>
    </dsp:sp>
    <dsp:sp modelId="{FE10AE0A-BCF1-40C0-9C33-387CE6EB44B1}">
      <dsp:nvSpPr>
        <dsp:cNvPr id="0" name=""/>
        <dsp:cNvSpPr/>
      </dsp:nvSpPr>
      <dsp:spPr>
        <a:xfrm>
          <a:off x="2534716" y="663333"/>
          <a:ext cx="5694883" cy="119854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90269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FUNDAMENTOS TEORICO PRACTICOS</a:t>
          </a:r>
          <a:endParaRPr lang="es-MX" sz="2200" kern="1200" dirty="0"/>
        </a:p>
      </dsp:txBody>
      <dsp:txXfrm>
        <a:off x="2534716" y="962969"/>
        <a:ext cx="5395247" cy="599271"/>
      </dsp:txXfrm>
    </dsp:sp>
    <dsp:sp modelId="{BF30EF37-EDE0-4106-91AA-67F4655E4775}">
      <dsp:nvSpPr>
        <dsp:cNvPr id="0" name=""/>
        <dsp:cNvSpPr/>
      </dsp:nvSpPr>
      <dsp:spPr>
        <a:xfrm>
          <a:off x="2534716" y="1587583"/>
          <a:ext cx="2534716" cy="23088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FINALES DEL SIGLO XVIII.  PARLAMENTO BRITANICO, presenta los planes de gastos del reino y se daban pautas sobre su posible ejecución y control</a:t>
          </a:r>
          <a:endParaRPr lang="es-MX" sz="1800" kern="1200" dirty="0"/>
        </a:p>
      </dsp:txBody>
      <dsp:txXfrm>
        <a:off x="2534716" y="1587583"/>
        <a:ext cx="2534716" cy="2308835"/>
      </dsp:txXfrm>
    </dsp:sp>
    <dsp:sp modelId="{C30C99E5-E7AC-4EF7-83B2-9855C3FD8C48}">
      <dsp:nvSpPr>
        <dsp:cNvPr id="0" name=""/>
        <dsp:cNvSpPr/>
      </dsp:nvSpPr>
      <dsp:spPr>
        <a:xfrm>
          <a:off x="5069433" y="1062848"/>
          <a:ext cx="3160166" cy="119854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90269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Sistema presupuestal</a:t>
          </a:r>
          <a:endParaRPr lang="es-MX" sz="2200" kern="1200" dirty="0"/>
        </a:p>
      </dsp:txBody>
      <dsp:txXfrm>
        <a:off x="5069433" y="1362484"/>
        <a:ext cx="2860530" cy="599271"/>
      </dsp:txXfrm>
    </dsp:sp>
    <dsp:sp modelId="{3674F7DD-C359-468A-A02D-E36937C2CD22}">
      <dsp:nvSpPr>
        <dsp:cNvPr id="0" name=""/>
        <dsp:cNvSpPr/>
      </dsp:nvSpPr>
      <dsp:spPr>
        <a:xfrm>
          <a:off x="5069433" y="1987097"/>
          <a:ext cx="2534716" cy="2275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1820 Francia  sector gubernamental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1821 EU elemento de control del gasto público y herramienta presupuestal</a:t>
          </a:r>
          <a:endParaRPr lang="es-MX" sz="1800" kern="1200" dirty="0"/>
        </a:p>
      </dsp:txBody>
      <dsp:txXfrm>
        <a:off x="5069433" y="1987097"/>
        <a:ext cx="2534716" cy="22750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1B0AFF-6924-4426-B7E1-F3EB55EA196B}">
      <dsp:nvSpPr>
        <dsp:cNvPr id="0" name=""/>
        <dsp:cNvSpPr/>
      </dsp:nvSpPr>
      <dsp:spPr>
        <a:xfrm>
          <a:off x="0" y="263819"/>
          <a:ext cx="8229600" cy="119854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0269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Sector privado </a:t>
          </a:r>
          <a:endParaRPr lang="es-MX" sz="2300" kern="1200" dirty="0"/>
        </a:p>
      </dsp:txBody>
      <dsp:txXfrm>
        <a:off x="0" y="563455"/>
        <a:ext cx="7929964" cy="599271"/>
      </dsp:txXfrm>
    </dsp:sp>
    <dsp:sp modelId="{9B4BC783-7272-4DAD-9C34-F684B3D2B6A9}">
      <dsp:nvSpPr>
        <dsp:cNvPr id="0" name=""/>
        <dsp:cNvSpPr/>
      </dsp:nvSpPr>
      <dsp:spPr>
        <a:xfrm>
          <a:off x="0" y="1188069"/>
          <a:ext cx="2534716" cy="23088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1912  Y 1925  observa beneficios del presupuesto para controlar los gastos y designar recursos para obtener márgenes de rendimiento adecuados</a:t>
          </a:r>
          <a:endParaRPr lang="es-MX" sz="1900" kern="1200" dirty="0"/>
        </a:p>
      </dsp:txBody>
      <dsp:txXfrm>
        <a:off x="0" y="1188069"/>
        <a:ext cx="2534716" cy="2308835"/>
      </dsp:txXfrm>
    </dsp:sp>
    <dsp:sp modelId="{A9986825-1E11-4404-B1FC-7656B638CA3D}">
      <dsp:nvSpPr>
        <dsp:cNvPr id="0" name=""/>
        <dsp:cNvSpPr/>
      </dsp:nvSpPr>
      <dsp:spPr>
        <a:xfrm>
          <a:off x="2534716" y="663333"/>
          <a:ext cx="5694883" cy="119854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0269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Westinghouse Company</a:t>
          </a:r>
          <a:endParaRPr lang="es-MX" sz="2300" kern="1200" dirty="0"/>
        </a:p>
      </dsp:txBody>
      <dsp:txXfrm>
        <a:off x="2534716" y="962969"/>
        <a:ext cx="5395247" cy="599271"/>
      </dsp:txXfrm>
    </dsp:sp>
    <dsp:sp modelId="{38738973-7DB3-4EE6-9B1C-99717FEC762C}">
      <dsp:nvSpPr>
        <dsp:cNvPr id="0" name=""/>
        <dsp:cNvSpPr/>
      </dsp:nvSpPr>
      <dsp:spPr>
        <a:xfrm>
          <a:off x="2534716" y="1587583"/>
          <a:ext cx="2534716" cy="23088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Adoptó el sistema de costos estándar, y el sistema de presupuesto flexible</a:t>
          </a:r>
          <a:endParaRPr lang="es-MX" sz="1900" kern="1200" dirty="0"/>
        </a:p>
      </dsp:txBody>
      <dsp:txXfrm>
        <a:off x="2534716" y="1587583"/>
        <a:ext cx="2534716" cy="2308835"/>
      </dsp:txXfrm>
    </dsp:sp>
    <dsp:sp modelId="{23B2BBBD-E32D-441A-A1D9-CEF676468B64}">
      <dsp:nvSpPr>
        <dsp:cNvPr id="0" name=""/>
        <dsp:cNvSpPr/>
      </dsp:nvSpPr>
      <dsp:spPr>
        <a:xfrm>
          <a:off x="5069433" y="1062848"/>
          <a:ext cx="3160166" cy="119854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0269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Innovación y análisis</a:t>
          </a:r>
          <a:endParaRPr lang="es-MX" sz="2300" kern="1200" dirty="0"/>
        </a:p>
      </dsp:txBody>
      <dsp:txXfrm>
        <a:off x="5069433" y="1362484"/>
        <a:ext cx="2860530" cy="599271"/>
      </dsp:txXfrm>
    </dsp:sp>
    <dsp:sp modelId="{A5F8936F-1ECD-4534-AF5B-CC70033EF4EB}">
      <dsp:nvSpPr>
        <dsp:cNvPr id="0" name=""/>
        <dsp:cNvSpPr/>
      </dsp:nvSpPr>
      <dsp:spPr>
        <a:xfrm>
          <a:off x="5069433" y="1987097"/>
          <a:ext cx="2534716" cy="2275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Periodo de análisis y entendimientos profundos de costos,= promueve la necesidad de presupuestar   y programar</a:t>
          </a:r>
          <a:endParaRPr lang="es-MX" sz="1900" kern="1200" dirty="0"/>
        </a:p>
      </dsp:txBody>
      <dsp:txXfrm>
        <a:off x="5069433" y="1987097"/>
        <a:ext cx="2534716" cy="22750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E1C4E5-E2F3-4731-BAC5-DF8151B214D4}">
      <dsp:nvSpPr>
        <dsp:cNvPr id="0" name=""/>
        <dsp:cNvSpPr/>
      </dsp:nvSpPr>
      <dsp:spPr>
        <a:xfrm>
          <a:off x="19032" y="0"/>
          <a:ext cx="6682342" cy="417646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35A6DA-9C47-45EC-80E9-6F77CD9D58C9}">
      <dsp:nvSpPr>
        <dsp:cNvPr id="0" name=""/>
        <dsp:cNvSpPr/>
      </dsp:nvSpPr>
      <dsp:spPr>
        <a:xfrm>
          <a:off x="867690" y="2882595"/>
          <a:ext cx="173740" cy="1737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BE6EEA-F70F-4F73-812C-C98690C23A71}">
      <dsp:nvSpPr>
        <dsp:cNvPr id="0" name=""/>
        <dsp:cNvSpPr/>
      </dsp:nvSpPr>
      <dsp:spPr>
        <a:xfrm>
          <a:off x="895247" y="3041354"/>
          <a:ext cx="1833490" cy="1135109"/>
        </a:xfrm>
        <a:prstGeom prst="rect">
          <a:avLst/>
        </a:prstGeom>
        <a:gradFill flip="none" rotWithShape="1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062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1930 Ginebra. 1er  Simposio Internacional de control presupuestal</a:t>
          </a:r>
          <a:endParaRPr lang="es-MX" sz="1600" kern="1200" dirty="0"/>
        </a:p>
      </dsp:txBody>
      <dsp:txXfrm>
        <a:off x="895247" y="3041354"/>
        <a:ext cx="1833490" cy="1135109"/>
      </dsp:txXfrm>
    </dsp:sp>
    <dsp:sp modelId="{CBD34489-B9C9-4096-BEE4-04FF5D48B680}">
      <dsp:nvSpPr>
        <dsp:cNvPr id="0" name=""/>
        <dsp:cNvSpPr/>
      </dsp:nvSpPr>
      <dsp:spPr>
        <a:xfrm>
          <a:off x="2401287" y="1747432"/>
          <a:ext cx="314070" cy="3140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F4D58F-12E7-42CC-B8F0-7CEAAAD301BE}">
      <dsp:nvSpPr>
        <dsp:cNvPr id="0" name=""/>
        <dsp:cNvSpPr/>
      </dsp:nvSpPr>
      <dsp:spPr>
        <a:xfrm>
          <a:off x="2615946" y="2120489"/>
          <a:ext cx="2045277" cy="1551909"/>
        </a:xfrm>
        <a:prstGeom prst="rect">
          <a:avLst/>
        </a:prstGeom>
        <a:gradFill flip="none" rotWithShape="0">
          <a:gsLst>
            <a:gs pos="0">
              <a:schemeClr val="bg1">
                <a:lumMod val="95000"/>
                <a:shade val="30000"/>
                <a:satMod val="115000"/>
              </a:schemeClr>
            </a:gs>
            <a:gs pos="50000">
              <a:schemeClr val="bg1">
                <a:lumMod val="95000"/>
                <a:shade val="67500"/>
                <a:satMod val="115000"/>
              </a:schemeClr>
            </a:gs>
            <a:gs pos="100000">
              <a:schemeClr val="bg1">
                <a:lumMod val="95000"/>
                <a:shade val="100000"/>
                <a:satMod val="115000"/>
              </a:schemeClr>
            </a:gs>
          </a:gsLst>
          <a:lin ang="108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9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1948 El Departamento de la Marina de Estados Unidos presentó por programas y actividades</a:t>
          </a:r>
          <a:endParaRPr lang="es-MX" sz="1600" kern="1200" dirty="0"/>
        </a:p>
      </dsp:txBody>
      <dsp:txXfrm>
        <a:off x="2615946" y="2120489"/>
        <a:ext cx="2045277" cy="1551909"/>
      </dsp:txXfrm>
    </dsp:sp>
    <dsp:sp modelId="{F14AFFE6-490E-4617-BD4A-C2D35AB8F20D}">
      <dsp:nvSpPr>
        <dsp:cNvPr id="0" name=""/>
        <dsp:cNvSpPr/>
      </dsp:nvSpPr>
      <dsp:spPr>
        <a:xfrm>
          <a:off x="4245614" y="1056645"/>
          <a:ext cx="434352" cy="4343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3E3BE7-2703-4A5B-BB64-965740699710}">
      <dsp:nvSpPr>
        <dsp:cNvPr id="0" name=""/>
        <dsp:cNvSpPr/>
      </dsp:nvSpPr>
      <dsp:spPr>
        <a:xfrm>
          <a:off x="4720162" y="1360857"/>
          <a:ext cx="2000244" cy="2125227"/>
        </a:xfrm>
        <a:prstGeom prst="rect">
          <a:avLst/>
        </a:prstGeom>
        <a:gradFill flip="none" rotWithShape="0">
          <a:gsLst>
            <a:gs pos="0">
              <a:schemeClr val="accent1">
                <a:lumMod val="40000"/>
                <a:lumOff val="60000"/>
                <a:shade val="30000"/>
                <a:satMod val="115000"/>
              </a:schemeClr>
            </a:gs>
            <a:gs pos="50000">
              <a:schemeClr val="accent1">
                <a:lumMod val="40000"/>
                <a:lumOff val="60000"/>
                <a:shade val="67500"/>
                <a:satMod val="115000"/>
              </a:schemeClr>
            </a:gs>
            <a:gs pos="100000">
              <a:schemeClr val="accent1">
                <a:lumMod val="40000"/>
                <a:lumOff val="60000"/>
                <a:shade val="100000"/>
                <a:satMod val="115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0154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1961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El Departamento de Defensa de Estados Unidos trabajó con un sistema de planeación por programas y presupuestos</a:t>
          </a:r>
          <a:endParaRPr lang="es-MX" sz="1600" kern="1200" dirty="0"/>
        </a:p>
      </dsp:txBody>
      <dsp:txXfrm>
        <a:off x="4720162" y="1360857"/>
        <a:ext cx="2000244" cy="21252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E1C4E5-E2F3-4731-BAC5-DF8151B214D4}">
      <dsp:nvSpPr>
        <dsp:cNvPr id="0" name=""/>
        <dsp:cNvSpPr/>
      </dsp:nvSpPr>
      <dsp:spPr>
        <a:xfrm>
          <a:off x="54056" y="-115166"/>
          <a:ext cx="8136294" cy="508518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35A6DA-9C47-45EC-80E9-6F77CD9D58C9}">
      <dsp:nvSpPr>
        <dsp:cNvPr id="0" name=""/>
        <dsp:cNvSpPr/>
      </dsp:nvSpPr>
      <dsp:spPr>
        <a:xfrm>
          <a:off x="1087366" y="3394627"/>
          <a:ext cx="211543" cy="2115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BE6EEA-F70F-4F73-812C-C98690C23A71}">
      <dsp:nvSpPr>
        <dsp:cNvPr id="0" name=""/>
        <dsp:cNvSpPr/>
      </dsp:nvSpPr>
      <dsp:spPr>
        <a:xfrm>
          <a:off x="1342419" y="3270065"/>
          <a:ext cx="2221466" cy="1930284"/>
        </a:xfrm>
        <a:prstGeom prst="rect">
          <a:avLst/>
        </a:prstGeom>
        <a:gradFill flip="none" rotWithShape="1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9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1965  El gobierno de Estados Unidos creó el Depto. de presupuesto e incluyó el sistema planeación por programas y presupuestos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 dirty="0"/>
        </a:p>
      </dsp:txBody>
      <dsp:txXfrm>
        <a:off x="1342419" y="3270065"/>
        <a:ext cx="2221466" cy="1930284"/>
      </dsp:txXfrm>
    </dsp:sp>
    <dsp:sp modelId="{CBD34489-B9C9-4096-BEE4-04FF5D48B680}">
      <dsp:nvSpPr>
        <dsp:cNvPr id="0" name=""/>
        <dsp:cNvSpPr/>
      </dsp:nvSpPr>
      <dsp:spPr>
        <a:xfrm>
          <a:off x="2954645" y="2012474"/>
          <a:ext cx="382405" cy="3824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F4D58F-12E7-42CC-B8F0-7CEAAAD301BE}">
      <dsp:nvSpPr>
        <dsp:cNvPr id="0" name=""/>
        <dsp:cNvSpPr/>
      </dsp:nvSpPr>
      <dsp:spPr>
        <a:xfrm>
          <a:off x="3449856" y="1844827"/>
          <a:ext cx="2346279" cy="1581129"/>
        </a:xfrm>
        <a:prstGeom prst="rect">
          <a:avLst/>
        </a:prstGeom>
        <a:gradFill flip="none" rotWithShape="0">
          <a:gsLst>
            <a:gs pos="0">
              <a:schemeClr val="bg1">
                <a:lumMod val="95000"/>
                <a:shade val="30000"/>
                <a:satMod val="115000"/>
              </a:schemeClr>
            </a:gs>
            <a:gs pos="50000">
              <a:schemeClr val="bg1">
                <a:lumMod val="95000"/>
                <a:shade val="67500"/>
                <a:satMod val="115000"/>
              </a:schemeClr>
            </a:gs>
            <a:gs pos="100000">
              <a:schemeClr val="bg1">
                <a:lumMod val="95000"/>
                <a:shade val="100000"/>
                <a:satMod val="115000"/>
              </a:schemeClr>
            </a:gs>
          </a:gsLst>
          <a:lin ang="108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629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1970 Peter Pyhr de la Texas instruments perfecciona el presupuesto base cero y lo aplica Jimmy Carter  como gobernador en el estado de Georgia.</a:t>
          </a:r>
          <a:endParaRPr lang="es-MX" sz="1600" kern="1200" dirty="0"/>
        </a:p>
      </dsp:txBody>
      <dsp:txXfrm>
        <a:off x="3449856" y="1844827"/>
        <a:ext cx="2346279" cy="1581129"/>
      </dsp:txXfrm>
    </dsp:sp>
    <dsp:sp modelId="{F14AFFE6-490E-4617-BD4A-C2D35AB8F20D}">
      <dsp:nvSpPr>
        <dsp:cNvPr id="0" name=""/>
        <dsp:cNvSpPr/>
      </dsp:nvSpPr>
      <dsp:spPr>
        <a:xfrm>
          <a:off x="5200263" y="1171384"/>
          <a:ext cx="528859" cy="5288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3E3BE7-2703-4A5B-BB64-965740699710}">
      <dsp:nvSpPr>
        <dsp:cNvPr id="0" name=""/>
        <dsp:cNvSpPr/>
      </dsp:nvSpPr>
      <dsp:spPr>
        <a:xfrm>
          <a:off x="5891193" y="1180768"/>
          <a:ext cx="2209199" cy="1224353"/>
        </a:xfrm>
        <a:prstGeom prst="rect">
          <a:avLst/>
        </a:prstGeom>
        <a:gradFill flip="none" rotWithShape="1">
          <a:gsLst>
            <a:gs pos="0">
              <a:schemeClr val="accent1">
                <a:lumMod val="40000"/>
                <a:lumOff val="60000"/>
                <a:shade val="30000"/>
                <a:satMod val="115000"/>
              </a:schemeClr>
            </a:gs>
            <a:gs pos="50000">
              <a:schemeClr val="accent1">
                <a:lumMod val="40000"/>
                <a:lumOff val="60000"/>
                <a:shade val="67500"/>
                <a:satMod val="115000"/>
              </a:schemeClr>
            </a:gs>
            <a:gs pos="100000">
              <a:schemeClr val="accent1">
                <a:lumMod val="40000"/>
                <a:lumOff val="60000"/>
                <a:shade val="100000"/>
                <a:satMod val="115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231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Ultimas décadas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Importancia a los pronósticos de efectivo</a:t>
          </a:r>
        </a:p>
      </dsp:txBody>
      <dsp:txXfrm>
        <a:off x="5891193" y="1180768"/>
        <a:ext cx="2209199" cy="12243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44C04-4E31-4559-9187-DCD6DF1B1F07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DBAA8-A613-4EB6-A50F-AFFA7DAFBC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794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DBAA8-A613-4EB6-A50F-AFFA7DAFBC23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1000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DBAA8-A613-4EB6-A50F-AFFA7DAFBC23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8806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24/10/2015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24/10/2015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24/10/2015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24/10/2015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24/10/2015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24/10/2015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ANTECEDENTES D</a:t>
            </a:r>
            <a:r>
              <a:rPr lang="es-MX" dirty="0" smtClean="0"/>
              <a:t>EL </a:t>
            </a:r>
            <a:r>
              <a:rPr lang="es-MX" dirty="0" smtClean="0"/>
              <a:t>PRESUPUESTO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PRESUPUESTOS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M.G.A MARTHA MARIA DEL CARMEN ABELLEYRA VERGARA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AGOSTO  DICIEMBRE 2015  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ANTECEDENTES DEL PRESUPUESTO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412776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pPr algn="just"/>
            <a:r>
              <a:rPr lang="es-MX" b="1" dirty="0" smtClean="0">
                <a:latin typeface="Arial" pitchFamily="34" charset="0"/>
                <a:cs typeface="Arial" pitchFamily="34" charset="0"/>
              </a:rPr>
              <a:t>Para abordar la materia de presupuestos es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importante conocer los antecedentes del presupuesto como herramienta de control financiero.</a:t>
            </a:r>
          </a:p>
          <a:p>
            <a:pPr algn="just"/>
            <a:r>
              <a:rPr lang="es-MX" b="1" dirty="0" smtClean="0">
                <a:latin typeface="Arial" pitchFamily="34" charset="0"/>
                <a:cs typeface="Arial" pitchFamily="34" charset="0"/>
              </a:rPr>
              <a:t>Se presentan organizadores gráficos que permiten identificar fácilmente las diferentes etapas de evolución del presupuesto</a:t>
            </a:r>
          </a:p>
          <a:p>
            <a:pPr algn="just"/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: antecedentes, evolución del sistema presupuestal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 smtClean="0"/>
              <a:t>                     ABSTRACT</a:t>
            </a:r>
          </a:p>
          <a:p>
            <a:r>
              <a:rPr lang="es-MX" dirty="0"/>
              <a:t>To </a:t>
            </a:r>
            <a:r>
              <a:rPr lang="es-MX" dirty="0" err="1"/>
              <a:t>aproach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subject</a:t>
            </a:r>
            <a:r>
              <a:rPr lang="es-MX" dirty="0"/>
              <a:t> of </a:t>
            </a:r>
            <a:r>
              <a:rPr lang="es-MX" dirty="0" err="1"/>
              <a:t>budgets</a:t>
            </a:r>
            <a:r>
              <a:rPr lang="es-MX" dirty="0"/>
              <a:t> </a:t>
            </a:r>
            <a:r>
              <a:rPr lang="es-MX" dirty="0" err="1"/>
              <a:t>is</a:t>
            </a:r>
            <a:r>
              <a:rPr lang="es-MX" dirty="0"/>
              <a:t> </a:t>
            </a:r>
            <a:r>
              <a:rPr lang="es-MX" dirty="0" err="1"/>
              <a:t>important</a:t>
            </a:r>
            <a:r>
              <a:rPr lang="es-MX" dirty="0"/>
              <a:t> to </a:t>
            </a:r>
            <a:r>
              <a:rPr lang="es-MX" dirty="0" err="1"/>
              <a:t>know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background</a:t>
            </a:r>
            <a:r>
              <a:rPr lang="es-MX" dirty="0"/>
              <a:t> of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budget</a:t>
            </a:r>
            <a:r>
              <a:rPr lang="es-MX" dirty="0"/>
              <a:t> as a </a:t>
            </a:r>
            <a:r>
              <a:rPr lang="es-MX" dirty="0" err="1"/>
              <a:t>tool</a:t>
            </a:r>
            <a:r>
              <a:rPr lang="es-MX" dirty="0"/>
              <a:t> of </a:t>
            </a:r>
            <a:r>
              <a:rPr lang="es-MX" dirty="0" err="1"/>
              <a:t>financial</a:t>
            </a:r>
            <a:r>
              <a:rPr lang="es-MX" dirty="0"/>
              <a:t> control.</a:t>
            </a:r>
          </a:p>
          <a:p>
            <a:r>
              <a:rPr lang="es-MX" dirty="0" err="1"/>
              <a:t>Graphic</a:t>
            </a:r>
            <a:r>
              <a:rPr lang="es-MX" dirty="0"/>
              <a:t> </a:t>
            </a:r>
            <a:r>
              <a:rPr lang="es-MX" dirty="0" err="1"/>
              <a:t>organizers</a:t>
            </a:r>
            <a:r>
              <a:rPr lang="es-MX" dirty="0"/>
              <a:t> </a:t>
            </a:r>
            <a:r>
              <a:rPr lang="es-MX" dirty="0" err="1"/>
              <a:t>that</a:t>
            </a:r>
            <a:r>
              <a:rPr lang="es-MX" dirty="0"/>
              <a:t> </a:t>
            </a:r>
            <a:r>
              <a:rPr lang="es-MX" dirty="0" err="1"/>
              <a:t>allow</a:t>
            </a:r>
            <a:r>
              <a:rPr lang="es-MX" dirty="0"/>
              <a:t> to </a:t>
            </a:r>
            <a:r>
              <a:rPr lang="es-MX" dirty="0" err="1"/>
              <a:t>easily</a:t>
            </a:r>
            <a:r>
              <a:rPr lang="es-MX" dirty="0"/>
              <a:t> </a:t>
            </a:r>
            <a:r>
              <a:rPr lang="es-MX" dirty="0" err="1"/>
              <a:t>identify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different</a:t>
            </a:r>
            <a:r>
              <a:rPr lang="es-MX" dirty="0"/>
              <a:t> </a:t>
            </a:r>
            <a:r>
              <a:rPr lang="es-MX" dirty="0" err="1"/>
              <a:t>stages</a:t>
            </a:r>
            <a:r>
              <a:rPr lang="es-MX" dirty="0"/>
              <a:t> of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budget’s</a:t>
            </a:r>
            <a:r>
              <a:rPr lang="es-MX" dirty="0"/>
              <a:t> </a:t>
            </a:r>
            <a:r>
              <a:rPr lang="es-MX" dirty="0" err="1"/>
              <a:t>evolution</a:t>
            </a:r>
            <a:r>
              <a:rPr lang="es-MX" dirty="0"/>
              <a:t>  are </a:t>
            </a:r>
            <a:r>
              <a:rPr lang="es-MX" dirty="0" err="1"/>
              <a:t>presented</a:t>
            </a:r>
            <a:endParaRPr lang="es-MX" dirty="0"/>
          </a:p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Key words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background,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budgets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system’s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evolution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514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dirty="0" smtClean="0"/>
              <a:t>TEMAS</a:t>
            </a:r>
          </a:p>
          <a:p>
            <a:pPr marL="0" indent="0" algn="ctr">
              <a:buNone/>
            </a:pPr>
            <a:endParaRPr lang="es-MX" dirty="0" smtClean="0"/>
          </a:p>
          <a:p>
            <a:r>
              <a:rPr lang="es-MX" dirty="0" smtClean="0"/>
              <a:t>Antecedentes</a:t>
            </a:r>
          </a:p>
          <a:p>
            <a:pPr marL="0" indent="0">
              <a:buNone/>
            </a:pPr>
            <a:endParaRPr lang="es-MX" dirty="0" smtClean="0"/>
          </a:p>
          <a:p>
            <a:r>
              <a:rPr lang="es-MX" dirty="0" smtClean="0"/>
              <a:t>Evolución  del sistema presupuestal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229600" cy="1143000"/>
          </a:xfrm>
        </p:spPr>
        <p:txBody>
          <a:bodyPr/>
          <a:lstStyle/>
          <a:p>
            <a:r>
              <a:rPr lang="es-MX" dirty="0" smtClean="0"/>
              <a:t>Antecedentes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677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1268760"/>
            <a:ext cx="8229600" cy="1143000"/>
          </a:xfrm>
        </p:spPr>
        <p:txBody>
          <a:bodyPr/>
          <a:lstStyle/>
          <a:p>
            <a:r>
              <a:rPr lang="es-MX" dirty="0" smtClean="0"/>
              <a:t>Antecedentes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07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425088209"/>
              </p:ext>
            </p:extLst>
          </p:nvPr>
        </p:nvGraphicFramePr>
        <p:xfrm>
          <a:off x="1524000" y="2060848"/>
          <a:ext cx="672040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ángulo 5"/>
          <p:cNvSpPr/>
          <p:nvPr/>
        </p:nvSpPr>
        <p:spPr>
          <a:xfrm rot="19806183">
            <a:off x="595652" y="3023411"/>
            <a:ext cx="5840913" cy="91774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Bottom">
              <a:avLst/>
            </a:prstTxWarp>
            <a:spAutoFit/>
          </a:bodyPr>
          <a:lstStyle/>
          <a:p>
            <a:pPr algn="ctr"/>
            <a:r>
              <a:rPr lang="es-E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Evolución del sistema presupuestal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987118723"/>
              </p:ext>
            </p:extLst>
          </p:nvPr>
        </p:nvGraphicFramePr>
        <p:xfrm>
          <a:off x="720080" y="1368152"/>
          <a:ext cx="8244408" cy="5085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ángulo 5"/>
          <p:cNvSpPr/>
          <p:nvPr/>
        </p:nvSpPr>
        <p:spPr>
          <a:xfrm rot="19806183">
            <a:off x="91596" y="2772830"/>
            <a:ext cx="5840913" cy="91774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Bottom">
              <a:avLst/>
            </a:prstTxWarp>
            <a:spAutoFit/>
          </a:bodyPr>
          <a:lstStyle/>
          <a:p>
            <a:pPr algn="ctr"/>
            <a:r>
              <a:rPr lang="es-E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Evolución del sistema presupuestal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431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Referencias</a:t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Rio González, Cristóbal del.</a:t>
            </a:r>
            <a:r>
              <a:rPr lang="es-MX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(2009)</a:t>
            </a:r>
            <a:r>
              <a:rPr lang="es-MX" b="1" i="1" dirty="0" smtClean="0">
                <a:latin typeface="Arial" pitchFamily="34" charset="0"/>
                <a:cs typeface="Arial" pitchFamily="34" charset="0"/>
              </a:rPr>
              <a:t>El  presupuesto .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México</a:t>
            </a:r>
            <a:r>
              <a:rPr lang="es-MX" b="1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Editorial ECASA.</a:t>
            </a: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360</Words>
  <Application>Microsoft Office PowerPoint</Application>
  <PresentationFormat>Presentación en pantalla (4:3)</PresentationFormat>
  <Paragraphs>60</Paragraphs>
  <Slides>9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Tema de Office</vt:lpstr>
      <vt:lpstr>1_Tema de Office</vt:lpstr>
      <vt:lpstr>ANTECEDENTES DEL PRESUPUESTO</vt:lpstr>
      <vt:lpstr>ANTECEDENTES DEL PRESUPUESTO</vt:lpstr>
      <vt:lpstr>Presentación de PowerPoint</vt:lpstr>
      <vt:lpstr>          </vt:lpstr>
      <vt:lpstr>Antecedentes</vt:lpstr>
      <vt:lpstr>Antecedentes</vt:lpstr>
      <vt:lpstr>    </vt:lpstr>
      <vt:lpstr>    </vt:lpstr>
      <vt:lpstr>Referencias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Alex</cp:lastModifiedBy>
  <cp:revision>31</cp:revision>
  <dcterms:created xsi:type="dcterms:W3CDTF">2012-12-04T21:22:09Z</dcterms:created>
  <dcterms:modified xsi:type="dcterms:W3CDTF">2015-10-25T03:06:06Z</dcterms:modified>
</cp:coreProperties>
</file>